
<file path=[Content_Types].xml><?xml version="1.0" encoding="utf-8"?>
<Types xmlns="http://schemas.openxmlformats.org/package/2006/content-types">
  <Default Extension="bin" ContentType="application/vnd.ms-office.activeX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ppt/activeX/activeX33.xml" ContentType="application/vnd.ms-office.activeX+xml"/>
  <Override PartName="/ppt/activeX/activeX34.xml" ContentType="application/vnd.ms-office.activeX+xml"/>
  <Override PartName="/ppt/activeX/activeX35.xml" ContentType="application/vnd.ms-office.activeX+xml"/>
  <Override PartName="/ppt/activeX/activeX36.xml" ContentType="application/vnd.ms-office.activeX+xml"/>
  <Override PartName="/ppt/activeX/activeX37.xml" ContentType="application/vnd.ms-office.activeX+xml"/>
  <Override PartName="/ppt/activeX/activeX38.xml" ContentType="application/vnd.ms-office.activeX+xml"/>
  <Override PartName="/ppt/activeX/activeX39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7" r:id="rId2"/>
    <p:sldMasterId id="2147483684" r:id="rId3"/>
    <p:sldMasterId id="2147483672" r:id="rId4"/>
    <p:sldMasterId id="2147483660" r:id="rId5"/>
  </p:sldMasterIdLst>
  <p:notesMasterIdLst>
    <p:notesMasterId r:id="rId47"/>
  </p:notesMasterIdLst>
  <p:handoutMasterIdLst>
    <p:handoutMasterId r:id="rId48"/>
  </p:handoutMasterIdLst>
  <p:sldIdLst>
    <p:sldId id="390" r:id="rId6"/>
    <p:sldId id="460" r:id="rId7"/>
    <p:sldId id="393" r:id="rId8"/>
    <p:sldId id="420" r:id="rId9"/>
    <p:sldId id="450" r:id="rId10"/>
    <p:sldId id="451" r:id="rId11"/>
    <p:sldId id="421" r:id="rId12"/>
    <p:sldId id="463" r:id="rId13"/>
    <p:sldId id="422" r:id="rId14"/>
    <p:sldId id="423" r:id="rId15"/>
    <p:sldId id="441" r:id="rId16"/>
    <p:sldId id="424" r:id="rId17"/>
    <p:sldId id="452" r:id="rId18"/>
    <p:sldId id="440" r:id="rId19"/>
    <p:sldId id="425" r:id="rId20"/>
    <p:sldId id="453" r:id="rId21"/>
    <p:sldId id="426" r:id="rId22"/>
    <p:sldId id="442" r:id="rId23"/>
    <p:sldId id="461" r:id="rId24"/>
    <p:sldId id="448" r:id="rId25"/>
    <p:sldId id="444" r:id="rId26"/>
    <p:sldId id="427" r:id="rId27"/>
    <p:sldId id="428" r:id="rId28"/>
    <p:sldId id="429" r:id="rId29"/>
    <p:sldId id="430" r:id="rId30"/>
    <p:sldId id="457" r:id="rId31"/>
    <p:sldId id="431" r:id="rId32"/>
    <p:sldId id="443" r:id="rId33"/>
    <p:sldId id="456" r:id="rId34"/>
    <p:sldId id="462" r:id="rId35"/>
    <p:sldId id="454" r:id="rId36"/>
    <p:sldId id="455" r:id="rId37"/>
    <p:sldId id="432" r:id="rId38"/>
    <p:sldId id="433" r:id="rId39"/>
    <p:sldId id="434" r:id="rId40"/>
    <p:sldId id="435" r:id="rId41"/>
    <p:sldId id="436" r:id="rId42"/>
    <p:sldId id="412" r:id="rId43"/>
    <p:sldId id="438" r:id="rId44"/>
    <p:sldId id="439" r:id="rId45"/>
    <p:sldId id="459" r:id="rId4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96176"/>
    <a:srgbClr val="CDB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2" autoAdjust="0"/>
    <p:restoredTop sz="86077" autoAdjust="0"/>
  </p:normalViewPr>
  <p:slideViewPr>
    <p:cSldViewPr snapToGrid="0">
      <p:cViewPr varScale="1">
        <p:scale>
          <a:sx n="57" d="100"/>
          <a:sy n="57" d="100"/>
        </p:scale>
        <p:origin x="42" y="9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commentAuthors" Target="commentAuthor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3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A28FB35-7513-43E3-81D3-E5C8E08A21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A4FABF-578E-4868-B547-2E0BED561F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64571-9DF4-4A6E-BB8B-C0A6436096DE}" type="datetimeFigureOut">
              <a:rPr lang="de-DE" smtClean="0"/>
              <a:t>14.08.2025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7496A9-A85B-4C43-9740-ED6C08BFA6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D63E9D9-6F66-4781-A2B1-EDF4ED4903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1ED14-1D7F-4A83-89FB-3638DC53EB1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884346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24EA9-71E5-4328-9AEB-A6E2419DF0E3}" type="datetimeFigureOut">
              <a:rPr lang="de-DE" smtClean="0"/>
              <a:t>14.08.2025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8F34A-EA9E-4279-934C-4D079212714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85045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0390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4332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4107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7580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3845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607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8588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463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2245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5547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709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6124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9960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4317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974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6959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29326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Karteikarten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 Vorder- und Rückseite gemeinsam ausfüllen.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Teilzeit-BS: gelbe Karteikarte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FS: Studentenkarte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67716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08601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5922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05140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00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1140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34577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de-DE" dirty="0"/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25680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79739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27561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69854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86038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34910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26987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Zusätzlicher Erwerb der Mittleren Reife für Hauptschüler/-innen und des Hauptschulabschlusses</a:t>
            </a:r>
            <a:endParaRPr lang="de-D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69875" algn="just"/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Hauptschüler/-innen, die bei uns die Berufsschule besuchen können unter bestimmten Voraussetzungen mit dem Ausbildungsabschluss die </a:t>
            </a:r>
            <a:r>
              <a:rPr lang="de-DE" sz="12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Mittlere Reife</a:t>
            </a: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erwerben. Hierzu sind zusätzliche Nachweise im Fach Englisch nötig, die mit den bisherigen Zeugnissen oder einem Kurs erbracht werden können. Informationen erhalten sie Sekretariat oder auf der Homepage</a:t>
            </a:r>
          </a:p>
          <a:p>
            <a:pPr marR="269875"/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69875"/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Berufsschülerinnen und Berufsschülern, die das Abschlusszeugnis der Berufsschule erwerben, erhalten einen dem </a:t>
            </a:r>
            <a:r>
              <a:rPr lang="de-DE" sz="12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Hauptschulabschluss</a:t>
            </a: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gleichwertigen Abschluss zuerkannt, wenn sie mindestens das Abgangszeugnis der Klasse 8 einer allgemeinbildenden Schule nachweisen. </a:t>
            </a:r>
            <a:endParaRPr lang="de-D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19457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48441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2348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35731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50619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9892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7470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2374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2648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8393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 dirty="0"/>
              <a:t>Max-Weber-Schule/ Gießen                                 Ausbildungstreffen    9.11.2023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8F34A-EA9E-4279-934C-4D0792127142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438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30B7E-341A-47DF-BE19-E8AFB37F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09255EF-7DEF-4FBE-A869-B5C9A55E4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56A40A-4DD5-4829-86AA-570BD656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B9C561-A561-4F92-83F6-D5133FF24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903973-A639-450F-B87A-98E7E09C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540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279ECE-5032-4494-93FB-0635CDA8B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CEB7C24-ABC0-425A-9AD0-F24EB8CE6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D8D153-61D0-4DE7-A384-E6231B985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F81BFE-B463-4592-8C83-EE839EFEB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D05FE0-C09C-4BE8-BA27-7AD08E3A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2884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6995A18-88EB-43AF-93E7-37F56D1681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A04C6CD-5F6B-4A40-8241-2BF3DB694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482F97-6194-459F-BE0A-57168FAB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BEBA4C-F926-491B-9149-43267C55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B8CB2E-D79E-4B8C-B658-6F3EA79ED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7127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3F834-0D60-4DFD-A24D-D696084EF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7F5E2D-B9A8-4945-8A78-C8176D8AE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518CBA-FB09-4165-B319-C97566424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E53279-66DF-4C6A-905B-DD0F2B7F6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D5BC1E-3B8E-4310-B8D0-FB7197977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812-CB19-42C5-B2A0-624813263B5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6070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62EDB-EFC3-4DC5-B120-E26315E57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62E0CF-6EF1-4FCB-BE66-0E56AA214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167B2D-62FD-453D-8E0C-F62DD7709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4462F9-69F7-4012-A3CE-C267B440C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4DA3CE-E4FC-482C-8E83-50991B4EC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812-CB19-42C5-B2A0-624813263B5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7949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D331DD-E9BA-4042-A4F2-A9AC7E35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E1F152-A1E8-4BCF-A04C-643260DFB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486541-FFC1-4116-ADB7-9018AF51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D1DEE2-C798-4FA2-A219-5A6FF3787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B98852-2259-4E91-87A0-F36491A8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812-CB19-42C5-B2A0-624813263B5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1544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0B8206-CDAB-40FC-AB38-01B243359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7942FE-585C-4CA7-9149-E1471D905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2E5050F-165C-4F93-98D7-221F86A43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8DE75B8-3692-4B32-A80D-C3A4376E5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ED9B3A6-3055-4850-974D-4FB6A320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580E34-8EF0-45FD-9C64-499C4E97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812-CB19-42C5-B2A0-624813263B5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8140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00FA1D-5C07-47C9-8846-245C9C94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96199D-3448-4D96-B132-0173DD007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E91683B-CE6A-4277-8313-4B02EE67B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B78EE03-CCB4-422F-B057-0E555CD289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8F71250-2D79-452A-9C52-1C275F8D6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686AEE7-ADD1-440E-9C7E-1908F6C0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911D64F-D73D-4A21-B98B-4CA116E4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0495038-7CE1-4201-B028-FC33958C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812-CB19-42C5-B2A0-624813263B5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2167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D1905F-E95D-4836-8BDC-36BC33D04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CBDBA2D-819C-4238-8CC5-D64504C3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A8C4AC7-2D8B-425B-8B26-3685B6256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8E13E0-F2BA-42F2-87E1-102C1BF9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812-CB19-42C5-B2A0-624813263B5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7293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336ABAA-DE99-43DA-94BE-D41B1190E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CFCB16-ABB3-49A0-8842-F7F9F2BCA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81214D-9E04-4363-AD67-8E1E153C0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812-CB19-42C5-B2A0-624813263B5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5050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C5449-479A-4D1A-BF76-E9BD6DD78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C8DFF3-ADC5-4EE0-A46A-EC99FAFC4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DDB674C-1254-4EB8-843B-6D068F517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CB1A64A-863F-4D4C-B6C9-6CC55C997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9F6B283-0E32-4975-B928-BF18B7CA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81C145-6AA8-48CA-957A-E9EE02515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812-CB19-42C5-B2A0-624813263B5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526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239295-5B76-4636-A3F6-7E5B3273E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D80FF7-4830-4C3E-A398-3EB19BE9A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EEF86F-F683-4A81-9FC1-23B0B734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3A2494-79D9-44F4-90A7-FF99D73D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FDD1008-EDAE-4783-B83E-1B904E6A3585}"/>
              </a:ext>
            </a:extLst>
          </p:cNvPr>
          <p:cNvSpPr txBox="1">
            <a:spLocks/>
          </p:cNvSpPr>
          <p:nvPr userDrawn="1"/>
        </p:nvSpPr>
        <p:spPr>
          <a:xfrm>
            <a:off x="970960" y="365125"/>
            <a:ext cx="10382839" cy="97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/>
              <a:t>		Ausbildungstreffen - Neuordnung					</a:t>
            </a:r>
          </a:p>
        </p:txBody>
      </p:sp>
    </p:spTree>
    <p:extLst>
      <p:ext uri="{BB962C8B-B14F-4D97-AF65-F5344CB8AC3E}">
        <p14:creationId xmlns:p14="http://schemas.microsoft.com/office/powerpoint/2010/main" val="3536719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4A779-70AE-4226-AFB3-7818443D1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7643EFE-CCED-4FDF-8BAD-3FAE1721C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08EEB1-CE92-47EC-9FAA-3C1783D4D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6600F6A-5931-40BC-A467-6B39786A5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9E3CB0-EDA0-4691-A31D-C76DD6C5A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A72E46-FF43-4ABC-AA8C-F5E88493C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812-CB19-42C5-B2A0-624813263B5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2534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48B2A5-140C-4474-A3BE-E570E6625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574483A-E602-4D43-B93D-ACC5078DB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FC39C4-9FD7-4696-BC08-42E15F126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71F4E9-265E-4F27-B3D3-3925C76E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42268E-540C-4943-A6B4-CBAFE2E79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812-CB19-42C5-B2A0-624813263B5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2395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2CB33C5-F993-4BB0-92AD-2A11F8A3C7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0444AF9-C0A7-425D-82AE-CE590A5E9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E0CDA2-E017-4013-8FDC-E2704185A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A54B78-EFCE-40DE-91A3-51BC802E2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FF274D-5759-482C-BE6F-349A30BF1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812-CB19-42C5-B2A0-624813263B5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3419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8C910-188C-4EE4-858B-50545635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F97C64F-6754-434A-A7F5-50CB8E510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5CE250-9088-4B48-9720-AF04AD43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D6A4B9-FEE6-4006-9165-AD4B19205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ED23A1-D673-4D8D-A21F-BA9CDB2F9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AD7D-D181-426A-8A37-D5FEAFEC64A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9715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581DE-2EC9-406A-A8CE-41737881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F064A1-8648-496D-ABE3-65974D7D1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EFB845-7115-48BF-ABDB-1AF8B9C84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C737E3-33B0-4FC2-8629-B5E1D63D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67460C-3047-4B66-AAF3-1EE24069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AD7D-D181-426A-8A37-D5FEAFEC64A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9248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FE2A2-598D-4BEC-80FA-63981EFE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1E9173-E3D7-4072-ADAC-6EF988408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65754B-1141-44F9-A1B2-2F074EDE4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BD5CA7-2283-44A8-AE86-C774F9985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221683-468C-43DC-91D2-483041B46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AD7D-D181-426A-8A37-D5FEAFEC64A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2524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A0B43-5832-454E-8ACB-7E5DC93E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C2EDAA-BA47-4E19-A6B3-9280AB4A0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DF30585-AA45-49AE-8226-C1EC22751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1D32D97-89D8-47F3-9B55-631530204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65A193-7CD4-4E85-BE02-5D6285ADD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9D7549-F8CA-4D2B-9D29-7E3947AAF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AD7D-D181-426A-8A37-D5FEAFEC64A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2640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1F391-167F-43C8-AF12-66565B844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567F89-91C2-4CE2-BA92-FFFC81A39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15DE12-9EC2-4324-8D77-5256C0126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9E709AD-4035-4076-AAA1-CBE845FEE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C17263B-3520-4270-8F79-5976C232AC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804F02E-0193-493B-B117-D248247F3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7D58D3F-3B85-4979-8F14-99AEA3F6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9EEB223-BD29-4CA9-BFE8-43960607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AD7D-D181-426A-8A37-D5FEAFEC64A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5278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B8F9-96E8-471A-910B-E4291189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9CCC4D-82EA-46D2-9AD6-8B44C562E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1AB83E-A40D-49B1-B832-E65D0D411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6F21AF-741A-403F-9179-41763341A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AD7D-D181-426A-8A37-D5FEAFEC64A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8603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805FF53-A649-4F5B-B25B-14A7BA9D8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7E194E7-B3CF-484E-A047-5617676F5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9C27C0-1D35-4C20-9440-00EAF1DF8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AD7D-D181-426A-8A37-D5FEAFEC64A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672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69DDD-6A89-47F5-AE77-2CF14E7E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E36F48-9254-4498-9A42-981BE8602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478BBA-01DE-43AA-8A39-39DB64CE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96D18D-9E2D-480C-AE77-5D6AEC650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8C50A1-415F-45D7-A66F-A1DB54672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6774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034328-256B-43FF-B5EA-3F90046D8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A5726E-5ED6-419F-AC23-EF7F36C26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83A4BB2-2874-4FFE-BC5F-5F23A1597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8F262D-DB21-4D60-BA60-1F944A95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4EF20F-AA0D-48B9-8956-DC33D9D5A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4ECAFD-02B0-4B09-8085-CB2A1EA9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AD7D-D181-426A-8A37-D5FEAFEC64A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3090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128B23-9092-4FD2-BCE6-4584D114B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1F42DFA-13A5-4AF5-AD55-608B802EA3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6B073D-6941-4DEE-9547-1A6822AF0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01855F-3450-4623-9881-3105EDD9E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0CAFC9B-9AA6-4432-B576-AD9BEA8BA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09D09F-A34F-429A-B48D-070B82995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AD7D-D181-426A-8A37-D5FEAFEC64A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2663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0F9938-3D95-48D7-88D3-F0AE77B4F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61093D3-5DDB-48F1-B3D1-A83156901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C53BA9-BE47-4971-A6A6-3D04E5279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9B4D8A-1BAA-4E16-B154-3BE06A31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17BBB6-D3D0-4669-B782-C7CC2110D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AD7D-D181-426A-8A37-D5FEAFEC64A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5075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4AC0129-8386-499F-81B1-4231A9FE8E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FBC189B-EA6F-4AB2-8FD2-AB107B735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023215-D5F7-4D81-A1A2-3FE476E1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E2B47F-4537-4903-A494-A60EB799E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E0F2BB-162D-4D9E-9135-60386F38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AD7D-D181-426A-8A37-D5FEAFEC64A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3106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007CCA-5846-4F48-91AD-CDA0A53EF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ECED90-0907-453C-AAF1-717D26E24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72C3415-A9B4-4EF4-BA5A-A554D5CDF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0A29F6-D415-4ED5-87F6-9C2D0E5AF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AD7D-D181-426A-8A37-D5FEAFEC64A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4458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E2D15B-B7FD-4A5E-828B-EFC158FD7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4E72D88-15A5-451A-93D2-ADDC1C7A2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96C452-76BE-48AB-A95E-DA07795FE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B213C-8ED1-404F-AD02-4F106E555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240CB8-6945-4087-B5A6-AFF47A7A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B6CC-0085-44A0-8B85-66B47FBC5FE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80488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C839C-D52C-4447-9866-91E2FB8C2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B6CCAA-E6E5-40D0-AF1C-5BA862F7D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79B5E3-F0F6-43FC-B2C6-0E86E2D53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D515DE-5316-4275-B3B3-4A129947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8A37DE-A5F3-4A48-AB7B-93BB6A44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B6CC-0085-44A0-8B85-66B47FBC5FE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3597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25A5B0-B1EC-42B5-B0F1-C37E4DEAC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1E26E41-88AC-4324-98DC-BE1DE9465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89813B-F102-4764-B248-73794A986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255153-C612-4383-BB98-F58BF0678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56F5B5-CCEA-412C-895B-1791DFFD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B6CC-0085-44A0-8B85-66B47FBC5FE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31694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525A7-4980-4231-B8A7-5A7D155B6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F55183-FE65-4223-B5A9-B23C95CDB5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369F607-0A46-491B-B181-E448F5C1A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1B894C-91D8-4858-A8EA-ED17457CB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EF59AF3-9BB0-4E2A-9DB4-61C464387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F43948F-1BAF-4563-9B19-B9BC947A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B6CC-0085-44A0-8B85-66B47FBC5FE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76154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8A332-2CF5-4B75-89F7-35A080A8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969F3A-A11A-4F12-BDD0-B79C7DA54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D9442F-8166-47ED-B444-DFEA64745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4BDA3CF-FE72-4EBB-819D-B5EBA8980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C9E38EE-635C-491D-B53B-5DEFDA46DF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B3CDC8A-0970-4D10-A732-17EA30FE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27A73CD-2F3E-4747-999B-63F3C65C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423399E-2A13-43E0-A30A-62C7BFA9B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B6CC-0085-44A0-8B85-66B47FBC5FE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658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7858B-D125-4D7B-BB62-AB839FC9E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0AC774-D752-4AE1-ADFF-AF0BE2680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01A17D-ACB5-4A86-BA7F-5CECF9B0D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AC87B0-EE0F-4294-852A-5E9090E35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FEAD83-14D1-4D40-8D40-898452D3E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453CD2-854A-4B94-A915-289C9945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4151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B97A2-C60F-447E-9348-7E257E278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DD9262-D15B-41A6-9592-FD33AAE2A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A5B4AA9-9880-496B-B6CD-1FACAA7BE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F49C72-A316-447D-9BA6-E7E2AFD8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B6CC-0085-44A0-8B85-66B47FBC5FE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30556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FC645C0-4466-4FD8-A5B2-050266FAB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73F6FF5-D1BC-488F-91ED-4ED70747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8C12AF-5410-42B9-BA18-0D8C72C54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B6CC-0085-44A0-8B85-66B47FBC5FE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8801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BBC9E-E00D-4D52-BEF8-9B8FF6A8A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489F9D-306D-4E7B-A345-171D8535F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418713-8B0F-44B2-A480-81924DB58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93EF2F-96CC-426C-97EC-5DAA7647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2F91DE-2F54-4E5D-9E61-1369824B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D8B89F-E487-4BF3-832F-6A084C6E9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B6CC-0085-44A0-8B85-66B47FBC5FE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32505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7A8292-79C1-4B4B-A2EF-001B448E3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B77DC71-5736-4248-ADEC-44DF14D84F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EC75DF-ED5A-4C53-88F6-A2B500AB1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5F7761F-F6E6-400D-B5F3-DBA97619F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6621A4-99E6-44D1-B0E9-848FE65CA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B1C3C3-4C6E-4FBA-B2AA-5369EFB2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B6CC-0085-44A0-8B85-66B47FBC5FE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80137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60435E-B9CB-419C-9C39-C06CEA2D0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4F912B7-9C5E-4F57-A472-E76768EA0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9FDC45-2F12-4446-8A89-6A5BC4CA8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B31B68-E204-431C-BE0E-D47757985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C5E639-0870-4294-B508-E5367B5C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B6CC-0085-44A0-8B85-66B47FBC5FE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76550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64CE42E-98CC-4CC2-BDDC-9061198A1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77D10EB-CD6C-4C04-8372-840F81F97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332EFF-0584-4D31-B672-3B9D5BF3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5B1073-3465-40C7-832C-FFD9ABF43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2D9558-5696-4F9C-BCEA-9DCB8A76D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B6CC-0085-44A0-8B85-66B47FBC5FE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16673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B9DC0-EE09-4A25-8745-424A7816E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4AE5505-06DC-4C1C-B316-78BFFF07D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279D9E-28A1-420B-9E19-E5382C0B2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C09D12-37C7-4FED-A4D1-17D4C4163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22648F-E922-4EE8-8358-FAEF229AF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B409-5393-4F35-A6CB-CB8722481B6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95392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6A167D-6BC7-45B5-9EFE-5E39F1CE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3B668F-39A9-490B-9B64-264ADC1E3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BCF95B-77F6-48EB-B8F0-604F5F02E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3F4814-45E1-4164-BAA9-059380950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617556-24A0-49CE-A71D-222BD748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B409-5393-4F35-A6CB-CB8722481B6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75698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DA664-839F-4C37-A440-59946D11D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DE052E-9EBF-4E88-AD04-268D8C683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785E71-E82F-403E-ADF1-18490F1FC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465379-7ADB-4299-9635-4A4897BA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18751D-3308-4F4D-B541-6F7BA2B0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B409-5393-4F35-A6CB-CB8722481B6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97465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83ED2-CCB1-4FD3-80D5-F73785FFB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652EC3-7964-4EB9-BA73-382BCCF09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16986A0-AAD9-4E63-8BAE-20DAF0F08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631A89-383C-47B4-A9FA-B6348F64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2A69444-E91D-47B0-8716-8C18150F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5465EF5-6E87-4417-88DC-C336735A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B409-5393-4F35-A6CB-CB8722481B6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556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C44B2-6ED4-4C9F-BCE7-F7AD71F47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3F18CB-D11F-40B0-BF3C-A0D119A32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C6DA2F-FE5A-420F-9535-47C687047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473F5E2-D2C2-4A94-902A-A4BBF14A3E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224FD79-4A54-49B7-AD70-F54D70DB1B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188A81F-75CF-426E-984A-7043DE0F7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81C79E8-7A3E-49F4-8264-51B39D90D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EDE144C-2B09-439B-96BA-4B363EC00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46738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67BC3E-E822-49AE-A6B1-F627FEA70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BABEBC-018A-41D1-93E8-65745725C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B7EC046-D3F2-4DBC-BEB6-3E148414D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C25AFFC-604A-4034-BEE9-EEEF55E12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64689A9-C336-4721-B44E-6932C6666A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3F44A1B-FFA7-40C8-AA2B-914CEF06A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59FEA50-0F68-4E58-B8C8-BFF58746C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9CE7A80-4D2B-4D9F-8894-CBF9B8EA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B409-5393-4F35-A6CB-CB8722481B6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00536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BAD9E-DED5-416C-8317-1D8E84600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52F83CC-FC9A-458E-BA4E-9397F3D24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3F2123F-941C-480E-BCE1-CBE10843A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7B4F84-BE03-4837-B479-4E1561AB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B409-5393-4F35-A6CB-CB8722481B6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13735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E9511A-F72F-45A6-9594-60877AB8A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A3AB043-FC02-4B4E-848B-F247ED80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72C577-AE05-4B6D-9C48-B67C46070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B409-5393-4F35-A6CB-CB8722481B6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97362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9418B-B56B-42CC-9E1D-2C262F5F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C06B5B-63D2-4FC8-8807-5C4485791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269D4E-7765-4E4D-978F-0B2025073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E1CC5C-B8B1-4C98-8959-30CD352D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374AF0-4126-4726-840F-43B9E0DA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5B1520-59E7-4B83-8D41-BC3B6C35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B409-5393-4F35-A6CB-CB8722481B6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40744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7A84C-7649-433D-90AF-FC7FC4937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FE920FC-F343-43C6-86AF-60F167E3F5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F3DAA3A-78EE-480A-B0F0-890419EDE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2175F2-5F64-40DE-8358-58B53961F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EFCB1E-B928-4E5E-AC00-3DFF1C9F4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C6A71B-2ECE-45D7-8055-05138904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B409-5393-4F35-A6CB-CB8722481B6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58683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46C1BC-297D-4BF3-AFA7-EC2AA9F63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6AC3BB9-AE98-47A5-9FF6-5FC3A1C90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BF1F08-4E22-4F3E-9AFA-4B657925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C135F3-AB07-4F88-A0B4-EEF747663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6125B1-50DB-477A-8F6E-24BF3C1FF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B409-5393-4F35-A6CB-CB8722481B6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88054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787CA4B-B16A-4CD7-BC90-C1C78A89A1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77C24F9-CA1A-4E02-BB1A-9620D7248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A41F24-9A2F-49D9-9CF6-1D8BFF84B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C017C9-7136-47B8-9DB8-28FAEDD3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913448-773B-41CA-AD15-762E6928D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B409-5393-4F35-A6CB-CB8722481B6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0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ACC3CD6-8416-42B1-BCDB-E9D85A85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08.11.2023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6A2F97-AA98-4959-94A1-9FB0DBE0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0E7AB3E-75E9-4611-9A69-9836D7DC3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9347940-352D-4680-9652-8AC3176CE370}"/>
              </a:ext>
            </a:extLst>
          </p:cNvPr>
          <p:cNvSpPr txBox="1">
            <a:spLocks/>
          </p:cNvSpPr>
          <p:nvPr userDrawn="1"/>
        </p:nvSpPr>
        <p:spPr>
          <a:xfrm>
            <a:off x="1067246" y="269283"/>
            <a:ext cx="10382839" cy="978693"/>
          </a:xfrm>
          <a:prstGeom prst="rect">
            <a:avLst/>
          </a:prstGeom>
          <a:ln w="1905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/>
              <a:t>		Ausbildungstreffen – Neuordnung SG					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05B216F-B349-4315-A007-564AED553312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832" y="449658"/>
            <a:ext cx="1263676" cy="8096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BB3813C-2012-4CEB-BC4E-F67008D4EF48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3034" y="449657"/>
            <a:ext cx="809625" cy="809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erade Verbindung 6">
            <a:extLst>
              <a:ext uri="{FF2B5EF4-FFF2-40B4-BE49-F238E27FC236}">
                <a16:creationId xmlns:a16="http://schemas.microsoft.com/office/drawing/2014/main" id="{232B3714-9F9B-411C-821A-66B7AA666C2F}"/>
              </a:ext>
            </a:extLst>
          </p:cNvPr>
          <p:cNvCxnSpPr/>
          <p:nvPr userDrawn="1"/>
        </p:nvCxnSpPr>
        <p:spPr>
          <a:xfrm>
            <a:off x="333366" y="1228357"/>
            <a:ext cx="11674897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02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AC5E37-974C-4DA1-8F57-A9ED4C617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EB413D-9E34-4A43-B10F-136904557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78EF2B-72CA-46D4-A0E3-7B0C7A6E5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972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9011F3-0DCB-4EC3-8DAD-A8D40684E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FDA5FB-FBA5-4F6A-99DD-8A94A9AF5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96082F-8622-4A62-9B60-063B06776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BE9B42-DABB-4590-9910-7280F91E2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6040422-D762-411D-AC5A-86BD9BB93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2FC3A9-0EBC-4003-9795-F0C74D0D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5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D227C-86B0-4798-835D-64DD1721D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459DCC0-9D43-414F-A3F2-2361A8F26F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4ADCAC-242E-4116-A4F8-CE645C9A8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293AC4-1F96-433C-9125-103999365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09.11.2023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44EBC9F-3C75-4BCA-B7EC-FD664CAD0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F22D8BC-8E13-4E68-808F-99BD876E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384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8974F31-57AD-4A5C-9AE6-84FECAAC7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F93EBE-C993-47C3-9BCF-99AC4759E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C41561-780E-426C-9FBD-47A9FA099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09.11.2023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9C0843-314D-4D3D-BEC9-B303C446B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DA61B9-DF1E-43F7-B5FE-34B3C4DBF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86B99-7A48-4B8D-A491-3B4D371BC6C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750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1EBDBDD-2293-475E-8BBE-3A75D778E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4B1DF8-BA11-4061-B9CA-CF8E0AFAA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C44647-5D66-4ADC-9EF3-6597E1B91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09.11.2023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439E3A-C7AB-4410-BF84-320FCC0C29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C1D4D3-EF0B-4547-9BC7-42AA7CB7E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F8812-CB19-42C5-B2A0-624813263B5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515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683D87F-F02D-4BED-8261-EC4EFEDA2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4A9810-4274-4A86-8B8F-9466A9622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0142CB-1FB4-442C-93B2-073D60852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09.11.2023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3A41D7-22A8-4BE9-BBB7-EF53A7CFA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059C56-22C7-4014-B1DA-40726F1A6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EAD7D-D181-426A-8A37-D5FEAFEC64A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707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960B546-1EDF-49E8-A96F-9E8477F0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86BB53-646B-4A65-99AD-859D429DD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2D052B-B144-4ABD-A01B-691AB656DC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09.11.2023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D915D1-9EF2-48CA-983B-953BF6098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D426BB-925A-4863-90E7-FE8A61AD8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B6CC-0085-44A0-8B85-66B47FBC5FE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855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54BC7D8-2633-4648-8E90-2E1829CB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8DBA5C-B0AC-41AD-81F4-32BB988A1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C90BEB-8505-4FA3-A76E-3D9CEC71F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09.11.2023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B48E70-27D4-4911-888F-B01C26994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CEED2A-A737-414B-9E3E-91173FB06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1B409-5393-4F35-A6CB-CB8722481B6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855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hyperlink" Target="https://maxweberschule.de/schuelerberatun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maxweberschule.de/wp-content/uploads/2025/07/Schulordnung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png"/><Relationship Id="rId4" Type="http://schemas.openxmlformats.org/officeDocument/2006/relationships/hyperlink" Target="https://maxweberschule.d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7.png"/><Relationship Id="rId4" Type="http://schemas.openxmlformats.org/officeDocument/2006/relationships/hyperlink" Target="https://mws.schule/iserv/fs/file/local/Groups/Lehrer/Schulische%20Informationen/Einschulungsunterlagen/03a%20Info%20personenbez.Daten-MWS-2025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mws.schule/iserv/fs/file/local/Groups/Lehrer/Schulische%20Informationen/Einschulungsunterlagen/04a%202025%20Karteikarte%20BS%20Seite%201.pdf" TargetMode="External"/><Relationship Id="rId5" Type="http://schemas.openxmlformats.org/officeDocument/2006/relationships/image" Target="../media/image48.png"/><Relationship Id="rId4" Type="http://schemas.openxmlformats.org/officeDocument/2006/relationships/hyperlink" Target="https://mws.schule/iserv/fs/file/local/Groups/Lehrer/Schulische%20Informationen/Einschulungsunterlagen/04c%202025%20FSB%20Studentenkarte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8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11" Type="http://schemas.openxmlformats.org/officeDocument/2006/relationships/image" Target="../media/image54.png"/><Relationship Id="rId5" Type="http://schemas.openxmlformats.org/officeDocument/2006/relationships/hyperlink" Target="https://maxweberschule.de/wp-content/uploads/2025/07/Digitale_Infrastruktur-MWS_Giessen_Juli-2025.pdf" TargetMode="External"/><Relationship Id="rId10" Type="http://schemas.openxmlformats.org/officeDocument/2006/relationships/image" Target="../media/image53.png"/><Relationship Id="rId4" Type="http://schemas.openxmlformats.org/officeDocument/2006/relationships/image" Target="../media/image43.png"/><Relationship Id="rId9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12.xml"/><Relationship Id="rId18" Type="http://schemas.openxmlformats.org/officeDocument/2006/relationships/control" Target="../activeX/activeX17.xml"/><Relationship Id="rId26" Type="http://schemas.openxmlformats.org/officeDocument/2006/relationships/control" Target="../activeX/activeX25.xml"/><Relationship Id="rId39" Type="http://schemas.openxmlformats.org/officeDocument/2006/relationships/control" Target="../activeX/activeX38.xml"/><Relationship Id="rId21" Type="http://schemas.openxmlformats.org/officeDocument/2006/relationships/control" Target="../activeX/activeX20.xml"/><Relationship Id="rId34" Type="http://schemas.openxmlformats.org/officeDocument/2006/relationships/control" Target="../activeX/activeX33.xml"/><Relationship Id="rId42" Type="http://schemas.openxmlformats.org/officeDocument/2006/relationships/notesSlide" Target="../notesSlides/notesSlide3.xml"/><Relationship Id="rId47" Type="http://schemas.openxmlformats.org/officeDocument/2006/relationships/image" Target="../media/image6.wmf"/><Relationship Id="rId7" Type="http://schemas.openxmlformats.org/officeDocument/2006/relationships/control" Target="../activeX/activeX6.xml"/><Relationship Id="rId2" Type="http://schemas.openxmlformats.org/officeDocument/2006/relationships/control" Target="../activeX/activeX1.xml"/><Relationship Id="rId16" Type="http://schemas.openxmlformats.org/officeDocument/2006/relationships/control" Target="../activeX/activeX15.xml"/><Relationship Id="rId29" Type="http://schemas.openxmlformats.org/officeDocument/2006/relationships/control" Target="../activeX/activeX28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control" Target="../activeX/activeX23.xml"/><Relationship Id="rId32" Type="http://schemas.openxmlformats.org/officeDocument/2006/relationships/control" Target="../activeX/activeX31.xml"/><Relationship Id="rId37" Type="http://schemas.openxmlformats.org/officeDocument/2006/relationships/control" Target="../activeX/activeX36.xml"/><Relationship Id="rId40" Type="http://schemas.openxmlformats.org/officeDocument/2006/relationships/control" Target="../activeX/activeX39.xml"/><Relationship Id="rId45" Type="http://schemas.openxmlformats.org/officeDocument/2006/relationships/image" Target="../media/image4.wmf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23" Type="http://schemas.openxmlformats.org/officeDocument/2006/relationships/control" Target="../activeX/activeX22.xml"/><Relationship Id="rId28" Type="http://schemas.openxmlformats.org/officeDocument/2006/relationships/control" Target="../activeX/activeX27.xml"/><Relationship Id="rId36" Type="http://schemas.openxmlformats.org/officeDocument/2006/relationships/control" Target="../activeX/activeX35.xml"/><Relationship Id="rId10" Type="http://schemas.openxmlformats.org/officeDocument/2006/relationships/control" Target="../activeX/activeX9.xml"/><Relationship Id="rId19" Type="http://schemas.openxmlformats.org/officeDocument/2006/relationships/control" Target="../activeX/activeX18.xml"/><Relationship Id="rId31" Type="http://schemas.openxmlformats.org/officeDocument/2006/relationships/control" Target="../activeX/activeX30.xml"/><Relationship Id="rId44" Type="http://schemas.openxmlformats.org/officeDocument/2006/relationships/image" Target="../media/image9.emf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Relationship Id="rId22" Type="http://schemas.openxmlformats.org/officeDocument/2006/relationships/control" Target="../activeX/activeX21.xml"/><Relationship Id="rId27" Type="http://schemas.openxmlformats.org/officeDocument/2006/relationships/control" Target="../activeX/activeX26.xml"/><Relationship Id="rId30" Type="http://schemas.openxmlformats.org/officeDocument/2006/relationships/control" Target="../activeX/activeX29.xml"/><Relationship Id="rId35" Type="http://schemas.openxmlformats.org/officeDocument/2006/relationships/control" Target="../activeX/activeX34.xml"/><Relationship Id="rId43" Type="http://schemas.openxmlformats.org/officeDocument/2006/relationships/image" Target="../media/image8.jpeg"/><Relationship Id="rId48" Type="http://schemas.openxmlformats.org/officeDocument/2006/relationships/image" Target="../media/image7.wmf"/><Relationship Id="rId8" Type="http://schemas.openxmlformats.org/officeDocument/2006/relationships/control" Target="../activeX/activeX7.xml"/><Relationship Id="rId3" Type="http://schemas.openxmlformats.org/officeDocument/2006/relationships/control" Target="../activeX/activeX2.xml"/><Relationship Id="rId12" Type="http://schemas.openxmlformats.org/officeDocument/2006/relationships/control" Target="../activeX/activeX11.xml"/><Relationship Id="rId17" Type="http://schemas.openxmlformats.org/officeDocument/2006/relationships/control" Target="../activeX/activeX16.xml"/><Relationship Id="rId25" Type="http://schemas.openxmlformats.org/officeDocument/2006/relationships/control" Target="../activeX/activeX24.xml"/><Relationship Id="rId33" Type="http://schemas.openxmlformats.org/officeDocument/2006/relationships/control" Target="../activeX/activeX32.xml"/><Relationship Id="rId38" Type="http://schemas.openxmlformats.org/officeDocument/2006/relationships/control" Target="../activeX/activeX37.xml"/><Relationship Id="rId46" Type="http://schemas.openxmlformats.org/officeDocument/2006/relationships/image" Target="../media/image5.wmf"/><Relationship Id="rId20" Type="http://schemas.openxmlformats.org/officeDocument/2006/relationships/control" Target="../activeX/activeX19.xml"/><Relationship Id="rId4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9.png"/><Relationship Id="rId5" Type="http://schemas.openxmlformats.org/officeDocument/2006/relationships/hyperlink" Target="https://maxweberschule.de/fachhochschulreife/" TargetMode="Externa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59.png"/><Relationship Id="rId4" Type="http://schemas.openxmlformats.org/officeDocument/2006/relationships/hyperlink" Target="https://maxweberschule.de/mittlerer-abschluss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maxweberschule.de/icdl-zertifikat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maxweberschule.de/kmk-zertifikat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maxweberschule.de/auslandsberatung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AB0AEFA2-2544-4018-8D1F-613DE71D4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448664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A84FB39A-79CB-402C-B1B5-C96566577BF2}"/>
              </a:ext>
            </a:extLst>
          </p:cNvPr>
          <p:cNvSpPr txBox="1">
            <a:spLocks/>
          </p:cNvSpPr>
          <p:nvPr/>
        </p:nvSpPr>
        <p:spPr>
          <a:xfrm>
            <a:off x="2087238" y="590659"/>
            <a:ext cx="11355096" cy="36930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485" indent="-952485" algn="ctr"/>
            <a:r>
              <a:rPr lang="de-DE" altLang="de-DE" sz="6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Herzlich Willkommen </a:t>
            </a:r>
          </a:p>
          <a:p>
            <a:pPr marL="952485" indent="-952485" algn="ctr"/>
            <a:r>
              <a:rPr lang="de-DE" altLang="de-DE" sz="6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an der </a:t>
            </a:r>
          </a:p>
          <a:p>
            <a:pPr marL="952485" indent="-952485" algn="ctr"/>
            <a:r>
              <a:rPr lang="de-DE" altLang="de-DE" sz="6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Max-Weber-Schule</a:t>
            </a:r>
          </a:p>
          <a:p>
            <a:pPr marL="952485" indent="-952485" algn="ctr"/>
            <a:endParaRPr lang="de-DE" altLang="de-DE" sz="5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952485" indent="-952485" algn="ctr"/>
            <a:endParaRPr lang="de-DE" altLang="de-DE" sz="5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952485" indent="-952485" algn="ctr"/>
            <a:endParaRPr lang="de-DE" altLang="de-DE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94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569D2665-FA5E-5860-262F-5C7A72FF9DD8}"/>
              </a:ext>
            </a:extLst>
          </p:cNvPr>
          <p:cNvSpPr/>
          <p:nvPr/>
        </p:nvSpPr>
        <p:spPr>
          <a:xfrm>
            <a:off x="8505514" y="969689"/>
            <a:ext cx="2739369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13039B8-5AB5-E44D-7299-19E488E964BB}"/>
              </a:ext>
            </a:extLst>
          </p:cNvPr>
          <p:cNvSpPr/>
          <p:nvPr/>
        </p:nvSpPr>
        <p:spPr>
          <a:xfrm>
            <a:off x="3038405" y="969689"/>
            <a:ext cx="5270708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330BC9-138A-4226-8EF3-3C69BB5B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" y="308676"/>
            <a:ext cx="10430816" cy="53022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Sekretariat und Hausmeister</a:t>
            </a:r>
            <a:endParaRPr lang="de-DE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10</a:t>
            </a:fld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FDDCFBF0-197C-4D62-9051-23A98F09B9AC}"/>
              </a:ext>
            </a:extLst>
          </p:cNvPr>
          <p:cNvSpPr txBox="1">
            <a:spLocks/>
          </p:cNvSpPr>
          <p:nvPr/>
        </p:nvSpPr>
        <p:spPr>
          <a:xfrm>
            <a:off x="4301328" y="1219014"/>
            <a:ext cx="6710659" cy="489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95F1539-9AAC-3008-B76A-4B63B5434B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073" y="1431354"/>
            <a:ext cx="2296638" cy="34444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 3" descr="Ein Bild, das Menschliches Gesicht, Person, Kinn, Kleidung enthält.&#10;&#10;KI-generierte Inhalte können fehlerhaft sein.">
            <a:extLst>
              <a:ext uri="{FF2B5EF4-FFF2-40B4-BE49-F238E27FC236}">
                <a16:creationId xmlns:a16="http://schemas.microsoft.com/office/drawing/2014/main" id="{196F9555-82AF-3016-8DDA-A5F2CC50EB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499" y="1437935"/>
            <a:ext cx="2309488" cy="34632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32F3228-691E-1238-5C8C-B5B7FA69B0CF}"/>
              </a:ext>
            </a:extLst>
          </p:cNvPr>
          <p:cNvSpPr txBox="1"/>
          <p:nvPr/>
        </p:nvSpPr>
        <p:spPr>
          <a:xfrm>
            <a:off x="8251562" y="983354"/>
            <a:ext cx="230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Hausmeister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61A7E3C-BD72-0329-B307-108EC55A1A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1168" y="1437697"/>
            <a:ext cx="2309488" cy="34637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E514A37-D3D0-0DB7-028E-E18EDDD8469B}"/>
              </a:ext>
            </a:extLst>
          </p:cNvPr>
          <p:cNvSpPr txBox="1"/>
          <p:nvPr/>
        </p:nvSpPr>
        <p:spPr>
          <a:xfrm>
            <a:off x="3179363" y="946190"/>
            <a:ext cx="4881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Sekretariat  Raum B 21	 	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BCF45B9-4632-55BF-F3EB-C61E415AD2F8}"/>
              </a:ext>
            </a:extLst>
          </p:cNvPr>
          <p:cNvSpPr txBox="1"/>
          <p:nvPr/>
        </p:nvSpPr>
        <p:spPr>
          <a:xfrm>
            <a:off x="3161799" y="5032251"/>
            <a:ext cx="5077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Öffnungszeiten</a:t>
            </a:r>
          </a:p>
          <a:p>
            <a:r>
              <a:rPr lang="de-DE" sz="2000" dirty="0">
                <a:solidFill>
                  <a:schemeClr val="bg1"/>
                </a:solidFill>
              </a:rPr>
              <a:t>Mo bis Do: 	  7:30 Uhr – 12:00 Uhr</a:t>
            </a:r>
          </a:p>
          <a:p>
            <a:r>
              <a:rPr lang="de-DE" sz="2000" dirty="0">
                <a:solidFill>
                  <a:schemeClr val="bg1"/>
                </a:solidFill>
              </a:rPr>
              <a:t>		12:30 Uhr – 15:30 Uhr</a:t>
            </a:r>
          </a:p>
          <a:p>
            <a:r>
              <a:rPr lang="de-DE" sz="2000" dirty="0">
                <a:solidFill>
                  <a:schemeClr val="bg1"/>
                </a:solidFill>
              </a:rPr>
              <a:t>Fr: 	     	  7:30 Uhr – 13:15 Uhr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8E3AD7B-2C5A-7B1F-2083-D3BB0940B466}"/>
              </a:ext>
            </a:extLst>
          </p:cNvPr>
          <p:cNvSpPr/>
          <p:nvPr/>
        </p:nvSpPr>
        <p:spPr>
          <a:xfrm>
            <a:off x="348022" y="989012"/>
            <a:ext cx="2353614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70B7D807-FDB5-C8FC-354C-56CA08F077A9}"/>
              </a:ext>
            </a:extLst>
          </p:cNvPr>
          <p:cNvSpPr txBox="1">
            <a:spLocks/>
          </p:cNvSpPr>
          <p:nvPr/>
        </p:nvSpPr>
        <p:spPr>
          <a:xfrm>
            <a:off x="405172" y="1219014"/>
            <a:ext cx="2157919" cy="489444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Dein Stundenplan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2600" b="1" dirty="0">
                <a:solidFill>
                  <a:schemeClr val="bg1"/>
                </a:solidFill>
                <a:latin typeface="Arial Nova" panose="020B0504020202020204" pitchFamily="34" charset="0"/>
              </a:rPr>
              <a:t>So findest Du Dich zurecht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Auf ein gutes Miteinander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Digital? Unbedingt!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Ermäßigung? Na klar!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Datenschutz? Darauf legen wir Wert!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Infos von Dir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78B0F13-09C6-5401-FD33-E3A08AAE47FD}"/>
              </a:ext>
            </a:extLst>
          </p:cNvPr>
          <p:cNvSpPr txBox="1"/>
          <p:nvPr/>
        </p:nvSpPr>
        <p:spPr>
          <a:xfrm>
            <a:off x="8675950" y="5608230"/>
            <a:ext cx="2309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erreichbar über </a:t>
            </a:r>
          </a:p>
          <a:p>
            <a:r>
              <a:rPr lang="de-DE" sz="2000" dirty="0">
                <a:solidFill>
                  <a:schemeClr val="bg1"/>
                </a:solidFill>
              </a:rPr>
              <a:t>das Sekretariat</a:t>
            </a:r>
          </a:p>
        </p:txBody>
      </p:sp>
    </p:spTree>
    <p:extLst>
      <p:ext uri="{BB962C8B-B14F-4D97-AF65-F5344CB8AC3E}">
        <p14:creationId xmlns:p14="http://schemas.microsoft.com/office/powerpoint/2010/main" val="1844385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72D66A2-6A74-7358-9122-5AB7A73AF19B}"/>
              </a:ext>
            </a:extLst>
          </p:cNvPr>
          <p:cNvSpPr/>
          <p:nvPr/>
        </p:nvSpPr>
        <p:spPr>
          <a:xfrm>
            <a:off x="4583698" y="989012"/>
            <a:ext cx="5089956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2FCCBD1-A9E0-E5C6-E7F8-CB3EBCBAD40B}"/>
              </a:ext>
            </a:extLst>
          </p:cNvPr>
          <p:cNvSpPr txBox="1"/>
          <p:nvPr/>
        </p:nvSpPr>
        <p:spPr>
          <a:xfrm>
            <a:off x="4722242" y="4804977"/>
            <a:ext cx="5051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Öffnungszeiten</a:t>
            </a:r>
          </a:p>
          <a:p>
            <a:r>
              <a:rPr lang="de-DE" sz="2000" dirty="0">
                <a:solidFill>
                  <a:schemeClr val="bg1"/>
                </a:solidFill>
              </a:rPr>
              <a:t>Mo &amp; Di: 	9:10 Uhr – 12:00 Uhr </a:t>
            </a:r>
          </a:p>
          <a:p>
            <a:r>
              <a:rPr lang="de-DE" sz="2000" dirty="0">
                <a:solidFill>
                  <a:schemeClr val="bg1"/>
                </a:solidFill>
              </a:rPr>
              <a:t>Mi &amp; Do:	9:00 Uhr – 12:30 Uhr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330BC9-138A-4226-8EF3-3C69BB5B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" y="308676"/>
            <a:ext cx="10430816" cy="53022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Team der Präsenzbibliothek</a:t>
            </a:r>
            <a:endParaRPr lang="de-DE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11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Ein Bild, das Menschliches Gesicht, Person, Lächeln, Kinn enthält.&#10;&#10;KI-generierte Inhalte können fehlerhaft sein.">
            <a:extLst>
              <a:ext uri="{FF2B5EF4-FFF2-40B4-BE49-F238E27FC236}">
                <a16:creationId xmlns:a16="http://schemas.microsoft.com/office/drawing/2014/main" id="{249DA35B-A591-330C-529C-E95AFFA7F3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323" y="1194816"/>
            <a:ext cx="2164035" cy="3277238"/>
          </a:xfrm>
          <a:prstGeom prst="rect">
            <a:avLst/>
          </a:prstGeom>
        </p:spPr>
      </p:pic>
      <p:pic>
        <p:nvPicPr>
          <p:cNvPr id="11" name="Grafik 10" descr="Ein Bild, das Menschliches Gesicht, Person, Falte, Kleidung enthält.&#10;&#10;KI-generierte Inhalte können fehlerhaft sein.">
            <a:extLst>
              <a:ext uri="{FF2B5EF4-FFF2-40B4-BE49-F238E27FC236}">
                <a16:creationId xmlns:a16="http://schemas.microsoft.com/office/drawing/2014/main" id="{D4C791AA-0F11-16E9-AB1D-6B3472874F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0474" y="1194816"/>
            <a:ext cx="2185149" cy="327723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8A96151-7F64-9C83-07B6-E1ACC17E75CD}"/>
              </a:ext>
            </a:extLst>
          </p:cNvPr>
          <p:cNvSpPr/>
          <p:nvPr/>
        </p:nvSpPr>
        <p:spPr>
          <a:xfrm>
            <a:off x="348022" y="989012"/>
            <a:ext cx="2353614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AC61FB1C-BBA0-88A8-E8EE-C9C39E95F3D3}"/>
              </a:ext>
            </a:extLst>
          </p:cNvPr>
          <p:cNvSpPr txBox="1">
            <a:spLocks/>
          </p:cNvSpPr>
          <p:nvPr/>
        </p:nvSpPr>
        <p:spPr>
          <a:xfrm>
            <a:off x="405172" y="1219014"/>
            <a:ext cx="2157919" cy="489444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Dein Stundenplan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2600" b="1" dirty="0">
                <a:solidFill>
                  <a:schemeClr val="bg1"/>
                </a:solidFill>
                <a:latin typeface="Arial Nova" panose="020B0504020202020204" pitchFamily="34" charset="0"/>
              </a:rPr>
              <a:t>So findest Du Dich zurecht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Auf ein gutes Miteinander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Digital? Unbedingt!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Ermäßigung? Na klar!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Datenschutz? Darauf legen wir Wert!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Infos von Dir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7272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0A191D8-910D-CD3A-1EAA-772E4DF3AA44}"/>
              </a:ext>
            </a:extLst>
          </p:cNvPr>
          <p:cNvSpPr/>
          <p:nvPr/>
        </p:nvSpPr>
        <p:spPr>
          <a:xfrm>
            <a:off x="2852530" y="982569"/>
            <a:ext cx="8934298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330BC9-138A-4226-8EF3-3C69BB5B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" y="308676"/>
            <a:ext cx="10069389" cy="53022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Beratungsteam an der MWS</a:t>
            </a:r>
            <a:endParaRPr lang="de-DE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12</a:t>
            </a:fld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FDDCFBF0-197C-4D62-9051-23A98F09B9AC}"/>
              </a:ext>
            </a:extLst>
          </p:cNvPr>
          <p:cNvSpPr txBox="1">
            <a:spLocks/>
          </p:cNvSpPr>
          <p:nvPr/>
        </p:nvSpPr>
        <p:spPr>
          <a:xfrm>
            <a:off x="4301328" y="1219014"/>
            <a:ext cx="6710659" cy="489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hlinkClick r:id="rId4"/>
            <a:extLst>
              <a:ext uri="{FF2B5EF4-FFF2-40B4-BE49-F238E27FC236}">
                <a16:creationId xmlns:a16="http://schemas.microsoft.com/office/drawing/2014/main" id="{469FEB93-CD79-A010-D86E-A53EA1E54B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5" t="14790" r="4705" b="10829"/>
          <a:stretch/>
        </p:blipFill>
        <p:spPr>
          <a:xfrm>
            <a:off x="3025974" y="1427394"/>
            <a:ext cx="8587409" cy="4448037"/>
          </a:xfrm>
          <a:prstGeom prst="rect">
            <a:avLst/>
          </a:prstGeom>
          <a:ln w="57150">
            <a:noFill/>
          </a:ln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1EC5F14-49FC-72F4-5108-4212B713609E}"/>
              </a:ext>
            </a:extLst>
          </p:cNvPr>
          <p:cNvSpPr/>
          <p:nvPr/>
        </p:nvSpPr>
        <p:spPr>
          <a:xfrm>
            <a:off x="348022" y="989012"/>
            <a:ext cx="2353614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474532AD-03E3-7180-8514-2E21EE1A527C}"/>
              </a:ext>
            </a:extLst>
          </p:cNvPr>
          <p:cNvSpPr txBox="1">
            <a:spLocks/>
          </p:cNvSpPr>
          <p:nvPr/>
        </p:nvSpPr>
        <p:spPr>
          <a:xfrm>
            <a:off x="405172" y="1219014"/>
            <a:ext cx="2157919" cy="489444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Dein Stundenplan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2600" b="1" dirty="0">
                <a:solidFill>
                  <a:schemeClr val="bg1"/>
                </a:solidFill>
                <a:latin typeface="Arial Nova" panose="020B0504020202020204" pitchFamily="34" charset="0"/>
              </a:rPr>
              <a:t>So findest Du Dich zurecht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Auf ein gutes Miteinander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Digital? Unbedingt!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Ermäßigung? Na klar!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Datenschutz? Darauf legen wir Wert!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Infos von Dir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6029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72D66A2-6A74-7358-9122-5AB7A73AF19B}"/>
              </a:ext>
            </a:extLst>
          </p:cNvPr>
          <p:cNvSpPr/>
          <p:nvPr/>
        </p:nvSpPr>
        <p:spPr>
          <a:xfrm>
            <a:off x="3796748" y="989012"/>
            <a:ext cx="6510130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330BC9-138A-4226-8EF3-3C69BB5B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" y="308676"/>
            <a:ext cx="10430816" cy="53022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Vertrauenslehrkräfte</a:t>
            </a:r>
            <a:endParaRPr lang="de-DE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13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Ein Bild, das Menschliches Gesicht, Person, Lächeln, Kinn enthält.">
            <a:extLst>
              <a:ext uri="{FF2B5EF4-FFF2-40B4-BE49-F238E27FC236}">
                <a16:creationId xmlns:a16="http://schemas.microsoft.com/office/drawing/2014/main" id="{18F1C55D-1B08-CE64-428E-E9C4308BBB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6602" y="1731138"/>
            <a:ext cx="2548482" cy="3823146"/>
          </a:xfrm>
          <a:prstGeom prst="rect">
            <a:avLst/>
          </a:prstGeom>
        </p:spPr>
      </p:pic>
      <p:pic>
        <p:nvPicPr>
          <p:cNvPr id="12" name="Grafik 11" descr="Ein Bild, das Menschliches Gesicht, Lächeln, Person, Kleidung enthält.">
            <a:extLst>
              <a:ext uri="{FF2B5EF4-FFF2-40B4-BE49-F238E27FC236}">
                <a16:creationId xmlns:a16="http://schemas.microsoft.com/office/drawing/2014/main" id="{388FAEB9-11E5-66B8-7DB3-52799019F3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827" y="1732273"/>
            <a:ext cx="2548482" cy="3822011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7AAF9E45-804B-0C1B-534F-72A36AD29338}"/>
              </a:ext>
            </a:extLst>
          </p:cNvPr>
          <p:cNvSpPr/>
          <p:nvPr/>
        </p:nvSpPr>
        <p:spPr>
          <a:xfrm>
            <a:off x="348022" y="989012"/>
            <a:ext cx="2353614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6C092024-6E1C-3DB5-7DC5-CD36E8A3A949}"/>
              </a:ext>
            </a:extLst>
          </p:cNvPr>
          <p:cNvSpPr txBox="1">
            <a:spLocks/>
          </p:cNvSpPr>
          <p:nvPr/>
        </p:nvSpPr>
        <p:spPr>
          <a:xfrm>
            <a:off x="405172" y="1219014"/>
            <a:ext cx="2157919" cy="489444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Dein Stundenplan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2600" b="1" dirty="0">
                <a:solidFill>
                  <a:schemeClr val="bg1"/>
                </a:solidFill>
                <a:latin typeface="Arial Nova" panose="020B0504020202020204" pitchFamily="34" charset="0"/>
              </a:rPr>
              <a:t>So findest Du Dich zurecht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Auf ein gutes Miteinander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Digital? Unbedingt!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Ermäßigung? Na klar!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Datenschutz? Darauf legen wir Wert!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Infos von Dir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5759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30BC9-138A-4226-8EF3-3C69BB5B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" y="308676"/>
            <a:ext cx="10503176" cy="53022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Vertretung der Schülerinnen und Schüler (SV) - bisher</a:t>
            </a:r>
            <a:endParaRPr lang="de-DE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14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platzhalter 8">
            <a:extLst>
              <a:ext uri="{FF2B5EF4-FFF2-40B4-BE49-F238E27FC236}">
                <a16:creationId xmlns:a16="http://schemas.microsoft.com/office/drawing/2014/main" id="{A9AFF0DE-4E19-4A63-45C5-016E3DC3538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8028" y="976126"/>
            <a:ext cx="7596187" cy="538022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32AA8B3-5594-25CB-1AA2-5A4279754E9D}"/>
              </a:ext>
            </a:extLst>
          </p:cNvPr>
          <p:cNvSpPr/>
          <p:nvPr/>
        </p:nvSpPr>
        <p:spPr>
          <a:xfrm>
            <a:off x="348022" y="989012"/>
            <a:ext cx="2353614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4D2F72C5-776B-8F99-EA3C-92DC3F3D473D}"/>
              </a:ext>
            </a:extLst>
          </p:cNvPr>
          <p:cNvSpPr txBox="1">
            <a:spLocks/>
          </p:cNvSpPr>
          <p:nvPr/>
        </p:nvSpPr>
        <p:spPr>
          <a:xfrm>
            <a:off x="405172" y="1219014"/>
            <a:ext cx="2157919" cy="489444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Dein Stundenplan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2600" b="1" dirty="0">
                <a:solidFill>
                  <a:schemeClr val="bg1"/>
                </a:solidFill>
                <a:latin typeface="Arial Nova" panose="020B0504020202020204" pitchFamily="34" charset="0"/>
              </a:rPr>
              <a:t>So findest Du Dich zurecht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Auf ein gutes Miteinander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Digital? Unbedingt!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Ermäßigung? Na klar!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Datenschutz? Darauf legen wir Wert!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Infos von Dir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224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30BC9-138A-4226-8EF3-3C69BB5B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" y="308676"/>
            <a:ext cx="5304633" cy="53022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Auf ein gutes Miteinander</a:t>
            </a:r>
            <a:endParaRPr lang="de-DE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15</a:t>
            </a:fld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FDDCFBF0-197C-4D62-9051-23A98F09B9AC}"/>
              </a:ext>
            </a:extLst>
          </p:cNvPr>
          <p:cNvSpPr txBox="1">
            <a:spLocks/>
          </p:cNvSpPr>
          <p:nvPr/>
        </p:nvSpPr>
        <p:spPr>
          <a:xfrm>
            <a:off x="4301328" y="1219014"/>
            <a:ext cx="6710659" cy="489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hlinkClick r:id="rId4"/>
            <a:extLst>
              <a:ext uri="{FF2B5EF4-FFF2-40B4-BE49-F238E27FC236}">
                <a16:creationId xmlns:a16="http://schemas.microsoft.com/office/drawing/2014/main" id="{5C9842F3-E36C-C95E-510F-A6D5627C0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820" y="1035400"/>
            <a:ext cx="8297061" cy="527456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>
            <a:hlinkClick r:id="rId4"/>
            <a:extLst>
              <a:ext uri="{FF2B5EF4-FFF2-40B4-BE49-F238E27FC236}">
                <a16:creationId xmlns:a16="http://schemas.microsoft.com/office/drawing/2014/main" id="{DABCBB55-B135-53BF-26E3-171F5FD9A4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2F0FE"/>
              </a:clrFrom>
              <a:clrTo>
                <a:srgbClr val="F2F0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63"/>
          <a:stretch/>
        </p:blipFill>
        <p:spPr>
          <a:xfrm>
            <a:off x="3852257" y="1983346"/>
            <a:ext cx="7067380" cy="4176505"/>
          </a:xfrm>
          <a:prstGeom prst="rect">
            <a:avLst/>
          </a:prstGeom>
          <a:ln>
            <a:noFill/>
          </a:ln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97D686B2-2726-7597-D275-11D55B828787}"/>
              </a:ext>
            </a:extLst>
          </p:cNvPr>
          <p:cNvSpPr/>
          <p:nvPr/>
        </p:nvSpPr>
        <p:spPr>
          <a:xfrm>
            <a:off x="348022" y="989012"/>
            <a:ext cx="2353614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F9E1D2DA-9A57-84EA-360F-5FDE649FBB05}"/>
              </a:ext>
            </a:extLst>
          </p:cNvPr>
          <p:cNvSpPr txBox="1">
            <a:spLocks/>
          </p:cNvSpPr>
          <p:nvPr/>
        </p:nvSpPr>
        <p:spPr>
          <a:xfrm>
            <a:off x="405172" y="1219014"/>
            <a:ext cx="2157919" cy="489444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Dein Stundenplan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So findest Du Dich zurecht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2900" b="1" dirty="0">
                <a:solidFill>
                  <a:schemeClr val="bg1"/>
                </a:solidFill>
                <a:latin typeface="Arial Nova" panose="020B0504020202020204" pitchFamily="34" charset="0"/>
              </a:rPr>
              <a:t>Auf ein gutes Miteinander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Digital? Unbedingt!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Ermäßigung? Na klar!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Datenschutz? Darauf legen wir Wert!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Infos von Dir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4618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16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A19081C-AC8C-F04B-DE41-AEFCB2908ECD}"/>
              </a:ext>
            </a:extLst>
          </p:cNvPr>
          <p:cNvSpPr txBox="1"/>
          <p:nvPr/>
        </p:nvSpPr>
        <p:spPr>
          <a:xfrm>
            <a:off x="3054125" y="1219014"/>
            <a:ext cx="60622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Verbot</a:t>
            </a:r>
            <a:r>
              <a:rPr lang="de-DE" sz="2400" b="1" dirty="0"/>
              <a:t> 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von</a:t>
            </a:r>
          </a:p>
          <a:p>
            <a:endParaRPr lang="de-DE" sz="1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Waffen </a:t>
            </a:r>
            <a:r>
              <a:rPr lang="de-DE" sz="2400" b="1" u="sng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jeglicher Art 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(auch z. B. Schreckschusswaffen, Schlagringe, Reizstoff- und Signalwaffen, Armbrüste …)</a:t>
            </a:r>
          </a:p>
          <a:p>
            <a:endParaRPr lang="de-DE" sz="1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Nachbildungen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 von Waffen;</a:t>
            </a:r>
          </a:p>
          <a:p>
            <a:pPr marL="285750" indent="-285750">
              <a:buFontTx/>
              <a:buChar char="-"/>
            </a:pPr>
            <a:endParaRPr lang="de-DE" sz="1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Feuerwerkskörper, Schwarzpulver oder entsprechende Chemikalien (für explosive Verbindungen) …;</a:t>
            </a:r>
          </a:p>
          <a:p>
            <a:endParaRPr lang="de-DE" sz="1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Verstöße führen zu Ordnungsmaßnahmen bis hin zum Schulausschluss, Polizei und Ordnungsbehörden werden hinzugezogen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D3D851D-5703-4672-0CD2-5D277435FF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379" y="2723768"/>
            <a:ext cx="2443528" cy="2432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DA81E69F-1A59-C2DC-1FF2-4ED44EAD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" y="308676"/>
            <a:ext cx="5304633" cy="53022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Auf ein gutes Miteinander</a:t>
            </a:r>
            <a:endParaRPr lang="de-DE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52155CC-2F43-D556-3A32-ED05F9AC8758}"/>
              </a:ext>
            </a:extLst>
          </p:cNvPr>
          <p:cNvSpPr/>
          <p:nvPr/>
        </p:nvSpPr>
        <p:spPr>
          <a:xfrm>
            <a:off x="348022" y="989012"/>
            <a:ext cx="2353614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61DB75D5-B9AB-B8B3-5CC0-32D4B280C048}"/>
              </a:ext>
            </a:extLst>
          </p:cNvPr>
          <p:cNvSpPr txBox="1">
            <a:spLocks/>
          </p:cNvSpPr>
          <p:nvPr/>
        </p:nvSpPr>
        <p:spPr>
          <a:xfrm>
            <a:off x="405172" y="1219014"/>
            <a:ext cx="2157919" cy="489444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Dein Stundenplan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So findest Du Dich zurecht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2900" b="1" dirty="0">
                <a:solidFill>
                  <a:schemeClr val="bg1"/>
                </a:solidFill>
                <a:latin typeface="Arial Nova" panose="020B0504020202020204" pitchFamily="34" charset="0"/>
              </a:rPr>
              <a:t>Auf ein gutes Miteinander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Digital? Unbedingt!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Ermäßigung? Na klar!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Datenschutz? Darauf legen wir Wert!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Infos von Dir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2208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30BC9-138A-4226-8EF3-3C69BB5B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" y="308676"/>
            <a:ext cx="8560452" cy="53022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Digital? Unbedingt! – Homepage MWS</a:t>
            </a:r>
            <a:endParaRPr lang="de-DE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17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hlinkClick r:id="rId4"/>
            <a:extLst>
              <a:ext uri="{FF2B5EF4-FFF2-40B4-BE49-F238E27FC236}">
                <a16:creationId xmlns:a16="http://schemas.microsoft.com/office/drawing/2014/main" id="{86C560FD-02DC-CFE8-4A69-1E5373EB10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962" y="989012"/>
            <a:ext cx="7161473" cy="536683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AFAC2C4-B3DA-2EDD-0815-DC51E1CC2090}"/>
              </a:ext>
            </a:extLst>
          </p:cNvPr>
          <p:cNvSpPr/>
          <p:nvPr/>
        </p:nvSpPr>
        <p:spPr>
          <a:xfrm>
            <a:off x="348022" y="989012"/>
            <a:ext cx="2353614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754B03D-8563-9E62-0DC6-C6305A59C62E}"/>
              </a:ext>
            </a:extLst>
          </p:cNvPr>
          <p:cNvSpPr txBox="1">
            <a:spLocks/>
          </p:cNvSpPr>
          <p:nvPr/>
        </p:nvSpPr>
        <p:spPr>
          <a:xfrm>
            <a:off x="405172" y="1219014"/>
            <a:ext cx="2296464" cy="489444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Dein Stundenplan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So findest Du Dich zurecht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Auf ein gutes Miteinander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900" b="1" dirty="0">
                <a:solidFill>
                  <a:schemeClr val="bg1"/>
                </a:solidFill>
                <a:latin typeface="Arial Nova" panose="020B0504020202020204" pitchFamily="34" charset="0"/>
              </a:rPr>
              <a:t>Digital? Unbedingt!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Ermäßigung? Na klar!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Datenschutz? Darauf legen wir Wert!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Infos von Dir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8794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30BC9-138A-4226-8EF3-3C69BB5B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" y="308676"/>
            <a:ext cx="8560452" cy="53022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Digital? Unbedingt! – Instagram</a:t>
            </a:r>
            <a:endParaRPr lang="de-DE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18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CF63E79-381E-D9F3-D197-1C0E154B7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8508">
            <a:off x="7269935" y="1100740"/>
            <a:ext cx="2658458" cy="4604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0B42E1E-A11C-336A-2EC9-4F1D6B04BD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1227">
            <a:off x="4403858" y="1335871"/>
            <a:ext cx="2542699" cy="4630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E8733820-F493-C00A-E516-0B63EA53658B}"/>
              </a:ext>
            </a:extLst>
          </p:cNvPr>
          <p:cNvSpPr/>
          <p:nvPr/>
        </p:nvSpPr>
        <p:spPr>
          <a:xfrm>
            <a:off x="348022" y="989012"/>
            <a:ext cx="2353614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944FD547-2C17-6516-0E61-9C071115EBD2}"/>
              </a:ext>
            </a:extLst>
          </p:cNvPr>
          <p:cNvSpPr txBox="1">
            <a:spLocks/>
          </p:cNvSpPr>
          <p:nvPr/>
        </p:nvSpPr>
        <p:spPr>
          <a:xfrm>
            <a:off x="405172" y="1219014"/>
            <a:ext cx="2296464" cy="489444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Dein Stundenplan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So findest Du Dich zurecht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Auf ein gutes Miteinander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900" b="1" dirty="0">
                <a:solidFill>
                  <a:schemeClr val="bg1"/>
                </a:solidFill>
                <a:latin typeface="Arial Nova" panose="020B0504020202020204" pitchFamily="34" charset="0"/>
              </a:rPr>
              <a:t>Digital? Unbedingt!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Ermäßigung? Na klar!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Datenschutz? Darauf legen wir Wert!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Infos von Dir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7439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1A9F8B0-9917-E48D-3AE1-55327012C841}"/>
              </a:ext>
            </a:extLst>
          </p:cNvPr>
          <p:cNvSpPr/>
          <p:nvPr/>
        </p:nvSpPr>
        <p:spPr>
          <a:xfrm>
            <a:off x="4080510" y="989012"/>
            <a:ext cx="6572249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330BC9-138A-4226-8EF3-3C69BB5B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" y="308676"/>
            <a:ext cx="8560452" cy="53022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Digital? Unbedingt! – Vertretungsplan &amp; WLAN</a:t>
            </a:r>
            <a:endParaRPr lang="de-DE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19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566E71E-2E9B-4566-6D9B-455ED51C66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132" y="1753765"/>
            <a:ext cx="2063013" cy="127658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A0BC8C9-99F0-1C83-40DE-5C96ED0A50DA}"/>
              </a:ext>
            </a:extLst>
          </p:cNvPr>
          <p:cNvSpPr txBox="1"/>
          <p:nvPr/>
        </p:nvSpPr>
        <p:spPr>
          <a:xfrm>
            <a:off x="4798696" y="3520112"/>
            <a:ext cx="5351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>
                <a:solidFill>
                  <a:schemeClr val="bg1"/>
                </a:solidFill>
              </a:rPr>
              <a:t>Benutzer</a:t>
            </a:r>
            <a:r>
              <a:rPr lang="de-DE" sz="2000" dirty="0">
                <a:solidFill>
                  <a:schemeClr val="bg1"/>
                </a:solidFill>
              </a:rPr>
              <a:t>: 322141 </a:t>
            </a:r>
          </a:p>
          <a:p>
            <a:r>
              <a:rPr lang="de-DE" sz="2000" u="sng" dirty="0">
                <a:solidFill>
                  <a:schemeClr val="bg1"/>
                </a:solidFill>
              </a:rPr>
              <a:t>Passwort</a:t>
            </a:r>
            <a:r>
              <a:rPr lang="de-DE" sz="2000" dirty="0">
                <a:solidFill>
                  <a:schemeClr val="bg1"/>
                </a:solidFill>
              </a:rPr>
              <a:t>: MWS2025 (Schuljahr 2025/26)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401A195-678E-F27B-CD93-C0A75D91BA2F}"/>
              </a:ext>
            </a:extLst>
          </p:cNvPr>
          <p:cNvSpPr/>
          <p:nvPr/>
        </p:nvSpPr>
        <p:spPr>
          <a:xfrm>
            <a:off x="348022" y="989012"/>
            <a:ext cx="2353614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CCB35775-32DA-949D-6EF0-0CF1D155941A}"/>
              </a:ext>
            </a:extLst>
          </p:cNvPr>
          <p:cNvSpPr txBox="1">
            <a:spLocks/>
          </p:cNvSpPr>
          <p:nvPr/>
        </p:nvSpPr>
        <p:spPr>
          <a:xfrm>
            <a:off x="405172" y="1219014"/>
            <a:ext cx="2296464" cy="489444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Dein Stundenplan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So findest Du Dich zurecht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Auf ein gutes Miteinander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900" b="1" dirty="0">
                <a:solidFill>
                  <a:schemeClr val="bg1"/>
                </a:solidFill>
                <a:latin typeface="Arial Nova" panose="020B0504020202020204" pitchFamily="34" charset="0"/>
              </a:rPr>
              <a:t>Digital? Unbedingt!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Ermäßigung? Na klar!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Datenschutz? Darauf legen wir Wert!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Infos von Dir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DE5C5F1-B52F-FFFA-3BAF-2ADF91A374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132" y="4626323"/>
            <a:ext cx="978888" cy="1216806"/>
          </a:xfrm>
          <a:prstGeom prst="rect">
            <a:avLst/>
          </a:prstGeom>
        </p:spPr>
      </p:pic>
      <p:pic>
        <p:nvPicPr>
          <p:cNvPr id="12" name="Grafik 11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D70E1F5E-2476-E2AC-C7AC-B1CB4BEFB4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156" y="4621164"/>
            <a:ext cx="978888" cy="121753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29914D4-68BF-9707-E612-984B16098CCF}"/>
              </a:ext>
            </a:extLst>
          </p:cNvPr>
          <p:cNvSpPr txBox="1"/>
          <p:nvPr/>
        </p:nvSpPr>
        <p:spPr>
          <a:xfrm>
            <a:off x="4798696" y="5812713"/>
            <a:ext cx="5351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 Android-App		                  iOS-App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51E671D-B601-CEBE-F463-B6B69574E9C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6244">
            <a:off x="9731376" y="821107"/>
            <a:ext cx="1252116" cy="12422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8569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AB0AEFA2-2544-4018-8D1F-613DE71D4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448664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A84FB39A-79CB-402C-B1B5-C96566577BF2}"/>
              </a:ext>
            </a:extLst>
          </p:cNvPr>
          <p:cNvSpPr txBox="1">
            <a:spLocks/>
          </p:cNvSpPr>
          <p:nvPr/>
        </p:nvSpPr>
        <p:spPr>
          <a:xfrm>
            <a:off x="2087238" y="590659"/>
            <a:ext cx="11355096" cy="36930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485" indent="-952485" algn="ctr"/>
            <a:r>
              <a:rPr lang="de-DE" altLang="de-DE" sz="6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Herzlich Willkommen </a:t>
            </a:r>
          </a:p>
          <a:p>
            <a:pPr marL="952485" indent="-952485" algn="ctr"/>
            <a:r>
              <a:rPr lang="de-DE" altLang="de-DE" sz="6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an der </a:t>
            </a:r>
          </a:p>
          <a:p>
            <a:pPr marL="952485" indent="-952485" algn="ctr"/>
            <a:r>
              <a:rPr lang="de-DE" altLang="de-DE" sz="6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Max-Weber-Schule</a:t>
            </a:r>
          </a:p>
          <a:p>
            <a:pPr marL="952485" indent="-952485" algn="ctr"/>
            <a:endParaRPr lang="de-DE" altLang="de-DE" sz="5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952485" indent="-952485" algn="ctr"/>
            <a:endParaRPr lang="de-DE" altLang="de-DE" sz="5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952485" indent="-952485" algn="ctr"/>
            <a:endParaRPr lang="de-DE" altLang="de-DE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B83E712-98DD-752E-99C2-F3B8697EE53E}"/>
              </a:ext>
            </a:extLst>
          </p:cNvPr>
          <p:cNvSpPr/>
          <p:nvPr/>
        </p:nvSpPr>
        <p:spPr>
          <a:xfrm>
            <a:off x="348022" y="989012"/>
            <a:ext cx="2353614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3D706D-DE66-2646-3958-82BDCA113279}"/>
              </a:ext>
            </a:extLst>
          </p:cNvPr>
          <p:cNvSpPr txBox="1">
            <a:spLocks/>
          </p:cNvSpPr>
          <p:nvPr/>
        </p:nvSpPr>
        <p:spPr>
          <a:xfrm>
            <a:off x="405172" y="1219014"/>
            <a:ext cx="2157919" cy="489444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Dein Stundenplan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So findest Du Dich zurecht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Auf ein gutes Miteinander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Digital? Unbedingt!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Ermäßigung? Na klar!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Datenschutz? Darauf legen wir Wert!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Infos von Dir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9953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39B9B795-D57F-5570-77C7-1408221FE0B5}"/>
              </a:ext>
            </a:extLst>
          </p:cNvPr>
          <p:cNvSpPr/>
          <p:nvPr/>
        </p:nvSpPr>
        <p:spPr>
          <a:xfrm>
            <a:off x="3581401" y="989012"/>
            <a:ext cx="6891669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330BC9-138A-4226-8EF3-3C69BB5B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8" y="308676"/>
            <a:ext cx="10264561" cy="53022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Deine persönliche E-Mail-Adresse &amp; mehr</a:t>
            </a:r>
            <a:endParaRPr lang="de-DE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20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D3973FF5-D850-A5DF-2247-35A0B6C1E160}"/>
              </a:ext>
            </a:extLst>
          </p:cNvPr>
          <p:cNvSpPr/>
          <p:nvPr/>
        </p:nvSpPr>
        <p:spPr>
          <a:xfrm>
            <a:off x="348022" y="989012"/>
            <a:ext cx="2353614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64AA1078-DEEE-FE12-DFB6-4E79E2AEEE2E}"/>
              </a:ext>
            </a:extLst>
          </p:cNvPr>
          <p:cNvSpPr txBox="1">
            <a:spLocks/>
          </p:cNvSpPr>
          <p:nvPr/>
        </p:nvSpPr>
        <p:spPr>
          <a:xfrm>
            <a:off x="405172" y="1219014"/>
            <a:ext cx="2296464" cy="489444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Dein Stundenplan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So findest Du Dich zurecht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Auf ein gutes Miteinander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900" b="1" dirty="0">
                <a:solidFill>
                  <a:schemeClr val="bg1"/>
                </a:solidFill>
                <a:latin typeface="Arial Nova" panose="020B0504020202020204" pitchFamily="34" charset="0"/>
              </a:rPr>
              <a:t>Digital? Unbedingt!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Ermäßigung? Na klar!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Datenschutz? Darauf legen wir Wert!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Infos von Dir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231F502-107C-4C3B-B4FD-BAE34A964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269" y="1385584"/>
            <a:ext cx="2450662" cy="1384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31CFFD7-9D31-9032-9574-DC530E7B5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933" y="1387047"/>
            <a:ext cx="2550017" cy="4571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84D0C4C-24C1-4049-A92E-879C4CC54022}"/>
              </a:ext>
            </a:extLst>
          </p:cNvPr>
          <p:cNvSpPr txBox="1"/>
          <p:nvPr/>
        </p:nvSpPr>
        <p:spPr>
          <a:xfrm>
            <a:off x="7238498" y="3224344"/>
            <a:ext cx="33743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Tx/>
              <a:buChar char="-"/>
            </a:pP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schulinterner Email-Zugang</a:t>
            </a:r>
          </a:p>
          <a:p>
            <a:pPr indent="-285750">
              <a:buFontTx/>
              <a:buChar char="-"/>
            </a:pP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Aufgaben-Abgabe</a:t>
            </a:r>
          </a:p>
          <a:p>
            <a:pPr indent="-285750">
              <a:buFontTx/>
              <a:buChar char="-"/>
            </a:pP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Kalender</a:t>
            </a:r>
          </a:p>
          <a:p>
            <a:pPr indent="-285750">
              <a:buFontTx/>
              <a:buChar char="-"/>
            </a:pP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Bewegliche Ferientage</a:t>
            </a:r>
          </a:p>
          <a:p>
            <a:pPr indent="-285750">
              <a:buFontTx/>
              <a:buChar char="-"/>
            </a:pP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Klausurübersicht</a:t>
            </a:r>
          </a:p>
          <a:p>
            <a:pPr indent="-285750">
              <a:buFontTx/>
              <a:buChar char="-"/>
            </a:pP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Videokonferenzen</a:t>
            </a:r>
          </a:p>
          <a:p>
            <a:pPr marL="285750" indent="-285750">
              <a:buFontTx/>
              <a:buChar char="-"/>
            </a:pPr>
            <a:endParaRPr lang="de-DE" dirty="0">
              <a:solidFill>
                <a:srgbClr val="FFFFFF"/>
              </a:solidFill>
            </a:endParaRPr>
          </a:p>
          <a:p>
            <a:pPr marL="285750" indent="-285750">
              <a:buFontTx/>
              <a:buChar char="-"/>
            </a:pPr>
            <a:endParaRPr lang="de-DE" dirty="0">
              <a:solidFill>
                <a:srgbClr val="FFFFFF"/>
              </a:solidFill>
            </a:endParaRPr>
          </a:p>
          <a:p>
            <a:pPr marL="285750" indent="-285750">
              <a:buFontTx/>
              <a:buChar char="-"/>
            </a:pP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22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30BC9-138A-4226-8EF3-3C69BB5B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" y="308676"/>
            <a:ext cx="8560452" cy="53022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Digital? Unbedingt! – Schulportal</a:t>
            </a:r>
            <a:endParaRPr lang="de-DE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21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79929128-ACEB-8836-11BD-925A140C1C71}"/>
              </a:ext>
            </a:extLst>
          </p:cNvPr>
          <p:cNvSpPr/>
          <p:nvPr/>
        </p:nvSpPr>
        <p:spPr>
          <a:xfrm>
            <a:off x="348022" y="989012"/>
            <a:ext cx="2353614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0CCAAED-CF48-76F0-4C5A-E1E2C42B1108}"/>
              </a:ext>
            </a:extLst>
          </p:cNvPr>
          <p:cNvSpPr txBox="1">
            <a:spLocks/>
          </p:cNvSpPr>
          <p:nvPr/>
        </p:nvSpPr>
        <p:spPr>
          <a:xfrm>
            <a:off x="405172" y="1219014"/>
            <a:ext cx="2296464" cy="489444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Dein Stundenplan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So findest Du Dich zurecht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Auf ein gutes Miteinander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900" b="1" dirty="0">
                <a:solidFill>
                  <a:schemeClr val="bg1"/>
                </a:solidFill>
                <a:latin typeface="Arial Nova" panose="020B0504020202020204" pitchFamily="34" charset="0"/>
              </a:rPr>
              <a:t>Digital? Unbedingt!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Ermäßigung? Na klar!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Datenschutz? Darauf legen wir Wert!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Infos von Dir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3FE8E2A-F2F8-AB9E-B3EA-846C84954EAD}"/>
              </a:ext>
            </a:extLst>
          </p:cNvPr>
          <p:cNvSpPr/>
          <p:nvPr/>
        </p:nvSpPr>
        <p:spPr>
          <a:xfrm>
            <a:off x="3581401" y="989012"/>
            <a:ext cx="6891669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61EAF6C-1EFB-938E-2159-E397F3623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753" y="1452386"/>
            <a:ext cx="3333821" cy="1201377"/>
          </a:xfrm>
          <a:prstGeom prst="rect">
            <a:avLst/>
          </a:prstGeom>
        </p:spPr>
      </p:pic>
      <p:sp>
        <p:nvSpPr>
          <p:cNvPr id="13" name="Pfeil: nach unten 12">
            <a:extLst>
              <a:ext uri="{FF2B5EF4-FFF2-40B4-BE49-F238E27FC236}">
                <a16:creationId xmlns:a16="http://schemas.microsoft.com/office/drawing/2014/main" id="{25794308-F830-3C0B-86BA-8467CD7CA68F}"/>
              </a:ext>
            </a:extLst>
          </p:cNvPr>
          <p:cNvSpPr/>
          <p:nvPr/>
        </p:nvSpPr>
        <p:spPr>
          <a:xfrm rot="1883541">
            <a:off x="5915865" y="2959304"/>
            <a:ext cx="202715" cy="806217"/>
          </a:xfrm>
          <a:prstGeom prst="down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Pfeil: nach unten 16">
            <a:extLst>
              <a:ext uri="{FF2B5EF4-FFF2-40B4-BE49-F238E27FC236}">
                <a16:creationId xmlns:a16="http://schemas.microsoft.com/office/drawing/2014/main" id="{35375BC9-D822-7CE4-CD88-E20EFC9B877C}"/>
              </a:ext>
            </a:extLst>
          </p:cNvPr>
          <p:cNvSpPr/>
          <p:nvPr/>
        </p:nvSpPr>
        <p:spPr>
          <a:xfrm rot="19408405">
            <a:off x="7538172" y="2971446"/>
            <a:ext cx="200743" cy="807421"/>
          </a:xfrm>
          <a:prstGeom prst="down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E172A87-7D7A-0506-5F7E-12EFCA2B04B9}"/>
              </a:ext>
            </a:extLst>
          </p:cNvPr>
          <p:cNvSpPr txBox="1"/>
          <p:nvPr/>
        </p:nvSpPr>
        <p:spPr>
          <a:xfrm>
            <a:off x="7370873" y="3932458"/>
            <a:ext cx="2881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„eigentlichem“  </a:t>
            </a:r>
          </a:p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Schulportal: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Klassenbuch mit Unterrichtsinhalten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Fehlzeitenübersicht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Notenmitteilungen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>
              <a:buFontTx/>
              <a:buChar char="-"/>
            </a:pP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1FF5BA7-63BC-66F9-C5D9-56916EB524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63" y="3932458"/>
            <a:ext cx="914573" cy="920455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B6E544E0-6C96-3F50-E47A-BD0207E13648}"/>
              </a:ext>
            </a:extLst>
          </p:cNvPr>
          <p:cNvSpPr txBox="1"/>
          <p:nvPr/>
        </p:nvSpPr>
        <p:spPr>
          <a:xfrm>
            <a:off x="4153015" y="5190132"/>
            <a:ext cx="1855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FFFFFF"/>
                </a:solidFill>
              </a:rPr>
              <a:t>Lernmaterialien zu Fächern/</a:t>
            </a:r>
            <a:br>
              <a:rPr lang="de-DE" dirty="0">
                <a:solidFill>
                  <a:srgbClr val="FFFFFF"/>
                </a:solidFill>
              </a:rPr>
            </a:br>
            <a:r>
              <a:rPr lang="de-DE" dirty="0">
                <a:solidFill>
                  <a:srgbClr val="FFFFFF"/>
                </a:solidFill>
              </a:rPr>
              <a:t>Lernfeldern</a:t>
            </a:r>
          </a:p>
        </p:txBody>
      </p:sp>
    </p:spTree>
    <p:extLst>
      <p:ext uri="{BB962C8B-B14F-4D97-AF65-F5344CB8AC3E}">
        <p14:creationId xmlns:p14="http://schemas.microsoft.com/office/powerpoint/2010/main" val="1393118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30BC9-138A-4226-8EF3-3C69BB5B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" y="308676"/>
            <a:ext cx="5304633" cy="53022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Ermäßigung? Na klar!</a:t>
            </a:r>
            <a:endParaRPr lang="de-DE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22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6CEBB75-C378-6C89-A1E3-6B221EF0FA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1856" y="982569"/>
            <a:ext cx="7151246" cy="536733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FA0BE33-11E4-3358-44A4-D9166980546A}"/>
              </a:ext>
            </a:extLst>
          </p:cNvPr>
          <p:cNvSpPr/>
          <p:nvPr/>
        </p:nvSpPr>
        <p:spPr>
          <a:xfrm>
            <a:off x="348022" y="989012"/>
            <a:ext cx="2353614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43B5BAD-1721-486E-59B4-732CA8F17FBD}"/>
              </a:ext>
            </a:extLst>
          </p:cNvPr>
          <p:cNvSpPr txBox="1">
            <a:spLocks/>
          </p:cNvSpPr>
          <p:nvPr/>
        </p:nvSpPr>
        <p:spPr>
          <a:xfrm>
            <a:off x="405172" y="1219014"/>
            <a:ext cx="2157919" cy="489444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Dein Stundenplan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So findest Du Dich zurecht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Auf ein gutes Miteinander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Digital? Unbedingt!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900" b="1" dirty="0">
                <a:solidFill>
                  <a:schemeClr val="bg1"/>
                </a:solidFill>
                <a:latin typeface="Arial Nova" panose="020B0504020202020204" pitchFamily="34" charset="0"/>
              </a:rPr>
              <a:t>Ermäßigung?     Na klar!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Datenschutz? Darauf legen wir Wert!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Infos von Dir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Sprechblase: oval 3">
            <a:extLst>
              <a:ext uri="{FF2B5EF4-FFF2-40B4-BE49-F238E27FC236}">
                <a16:creationId xmlns:a16="http://schemas.microsoft.com/office/drawing/2014/main" id="{5968B0D2-312F-B296-DF1F-EA060E5FEDB6}"/>
              </a:ext>
            </a:extLst>
          </p:cNvPr>
          <p:cNvSpPr/>
          <p:nvPr/>
        </p:nvSpPr>
        <p:spPr>
          <a:xfrm>
            <a:off x="8251105" y="378514"/>
            <a:ext cx="2322217" cy="1668113"/>
          </a:xfrm>
          <a:prstGeom prst="wedgeEllipseCallout">
            <a:avLst>
              <a:gd name="adj1" fmla="val -50430"/>
              <a:gd name="adj2" fmla="val 60464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71AF4BD-B16F-747E-D4E6-14DA1DB033A8}"/>
              </a:ext>
            </a:extLst>
          </p:cNvPr>
          <p:cNvSpPr txBox="1"/>
          <p:nvPr/>
        </p:nvSpPr>
        <p:spPr>
          <a:xfrm>
            <a:off x="8348071" y="722489"/>
            <a:ext cx="2128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erhältlich </a:t>
            </a:r>
          </a:p>
          <a:p>
            <a:pPr algn="ctr"/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 </a:t>
            </a:r>
          </a:p>
          <a:p>
            <a:pPr algn="ctr"/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Sekretariat</a:t>
            </a:r>
          </a:p>
        </p:txBody>
      </p:sp>
    </p:spTree>
    <p:extLst>
      <p:ext uri="{BB962C8B-B14F-4D97-AF65-F5344CB8AC3E}">
        <p14:creationId xmlns:p14="http://schemas.microsoft.com/office/powerpoint/2010/main" val="4293061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30BC9-138A-4226-8EF3-3C69BB5B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" y="308676"/>
            <a:ext cx="5304633" cy="53022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Ermäßigung? Na klar!</a:t>
            </a:r>
            <a:endParaRPr lang="de-DE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23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3C3AD96-11A5-16DD-D070-1CD88B8DACE8}"/>
              </a:ext>
            </a:extLst>
          </p:cNvPr>
          <p:cNvSpPr/>
          <p:nvPr/>
        </p:nvSpPr>
        <p:spPr>
          <a:xfrm>
            <a:off x="348022" y="989012"/>
            <a:ext cx="2353614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64D9D17E-7568-B26E-F8AB-EDE8E02C2E8D}"/>
              </a:ext>
            </a:extLst>
          </p:cNvPr>
          <p:cNvSpPr txBox="1">
            <a:spLocks/>
          </p:cNvSpPr>
          <p:nvPr/>
        </p:nvSpPr>
        <p:spPr>
          <a:xfrm>
            <a:off x="405172" y="1219014"/>
            <a:ext cx="2157919" cy="489444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Dein Stundenplan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So findest Du Dich zurecht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Auf ein gutes Miteinander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Digital? Unbedingt!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900" b="1" dirty="0">
                <a:solidFill>
                  <a:schemeClr val="bg1"/>
                </a:solidFill>
                <a:latin typeface="Arial Nova" panose="020B0504020202020204" pitchFamily="34" charset="0"/>
              </a:rPr>
              <a:t>Ermäßigung?     Na klar!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Datenschutz? Darauf legen wir Wert!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Infos von Dir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0E4FAED-8951-D53B-0935-7829BCE3125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7FA"/>
              </a:clrFrom>
              <a:clrTo>
                <a:srgbClr val="F6F7FA">
                  <a:alpha val="0"/>
                </a:srgbClr>
              </a:clrTo>
            </a:clrChange>
          </a:blip>
          <a:stretch>
            <a:fillRect/>
          </a:stretch>
        </p:blipFill>
        <p:spPr>
          <a:xfrm rot="289461">
            <a:off x="2992634" y="2335706"/>
            <a:ext cx="5458587" cy="4020111"/>
          </a:xfrm>
          <a:prstGeom prst="rect">
            <a:avLst/>
          </a:prstGeom>
        </p:spPr>
      </p:pic>
      <p:sp>
        <p:nvSpPr>
          <p:cNvPr id="4" name="Sprechblase: oval 3">
            <a:extLst>
              <a:ext uri="{FF2B5EF4-FFF2-40B4-BE49-F238E27FC236}">
                <a16:creationId xmlns:a16="http://schemas.microsoft.com/office/drawing/2014/main" id="{9613B502-EF46-84FE-50D5-E587E06FD91D}"/>
              </a:ext>
            </a:extLst>
          </p:cNvPr>
          <p:cNvSpPr/>
          <p:nvPr/>
        </p:nvSpPr>
        <p:spPr>
          <a:xfrm>
            <a:off x="7676711" y="1083528"/>
            <a:ext cx="4157330" cy="2265727"/>
          </a:xfrm>
          <a:prstGeom prst="wedgeEllipseCallout">
            <a:avLst>
              <a:gd name="adj1" fmla="val -50430"/>
              <a:gd name="adj2" fmla="val 60464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46A7597-FE9D-E2FE-E51A-384D2920E653}"/>
              </a:ext>
            </a:extLst>
          </p:cNvPr>
          <p:cNvSpPr txBox="1"/>
          <p:nvPr/>
        </p:nvSpPr>
        <p:spPr>
          <a:xfrm>
            <a:off x="7977058" y="1468371"/>
            <a:ext cx="35566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der Grundstufe kannst </a:t>
            </a:r>
          </a:p>
          <a:p>
            <a:pPr algn="ctr"/>
            <a:r>
              <a:rPr lang="de-DE" sz="14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Du einen Antrag auf Erstattung der Beförderungskosten stellen. Anträge können abhängig vom Wohnort online bei den Landkreisen runtergeladen werden. </a:t>
            </a:r>
          </a:p>
        </p:txBody>
      </p:sp>
    </p:spTree>
    <p:extLst>
      <p:ext uri="{BB962C8B-B14F-4D97-AF65-F5344CB8AC3E}">
        <p14:creationId xmlns:p14="http://schemas.microsoft.com/office/powerpoint/2010/main" val="536180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30BC9-138A-4226-8EF3-3C69BB5B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" y="308676"/>
            <a:ext cx="7078016" cy="53022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Datenschutz? Darauf legen wir Wert!</a:t>
            </a:r>
            <a:endParaRPr lang="de-DE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24</a:t>
            </a:fld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FDDCFBF0-197C-4D62-9051-23A98F09B9AC}"/>
              </a:ext>
            </a:extLst>
          </p:cNvPr>
          <p:cNvSpPr txBox="1">
            <a:spLocks/>
          </p:cNvSpPr>
          <p:nvPr/>
        </p:nvSpPr>
        <p:spPr>
          <a:xfrm>
            <a:off x="4301328" y="1219014"/>
            <a:ext cx="6710659" cy="489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hlinkClick r:id="rId4"/>
            <a:extLst>
              <a:ext uri="{FF2B5EF4-FFF2-40B4-BE49-F238E27FC236}">
                <a16:creationId xmlns:a16="http://schemas.microsoft.com/office/drawing/2014/main" id="{A7469BAE-520B-DB37-3E5E-E50E2917A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534" y="989012"/>
            <a:ext cx="7711154" cy="5367338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820B70F-0353-44B8-E938-8EDE0A3BF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DDE7AC7-0551-4F72-BDA8-1427A08E79FD}"/>
              </a:ext>
            </a:extLst>
          </p:cNvPr>
          <p:cNvSpPr/>
          <p:nvPr/>
        </p:nvSpPr>
        <p:spPr>
          <a:xfrm>
            <a:off x="348022" y="989012"/>
            <a:ext cx="2353614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389BDBBB-89F4-ADF3-1E7F-3D1FE1A26AC3}"/>
              </a:ext>
            </a:extLst>
          </p:cNvPr>
          <p:cNvSpPr txBox="1">
            <a:spLocks/>
          </p:cNvSpPr>
          <p:nvPr/>
        </p:nvSpPr>
        <p:spPr>
          <a:xfrm>
            <a:off x="405172" y="1219014"/>
            <a:ext cx="2157919" cy="489444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Dein Stundenplan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So findest Du Dich zurecht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Auf ein gutes Miteinander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Digital? Unbedingt!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Ermäßigung? Na klar!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2900" b="1" dirty="0">
                <a:solidFill>
                  <a:schemeClr val="bg1"/>
                </a:solidFill>
                <a:latin typeface="Arial Nova" panose="020B0504020202020204" pitchFamily="34" charset="0"/>
              </a:rPr>
              <a:t>Datenschutz? Darauf legen wir Wert!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Infos von Dir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5287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120C5A0-6843-3B77-1A3D-2F5D30FB7F3A}"/>
              </a:ext>
            </a:extLst>
          </p:cNvPr>
          <p:cNvSpPr/>
          <p:nvPr/>
        </p:nvSpPr>
        <p:spPr>
          <a:xfrm>
            <a:off x="7623533" y="2042509"/>
            <a:ext cx="2665358" cy="37966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7B50CEE-AD76-8EB4-56FB-3ADDD474CCD7}"/>
              </a:ext>
            </a:extLst>
          </p:cNvPr>
          <p:cNvSpPr/>
          <p:nvPr/>
        </p:nvSpPr>
        <p:spPr>
          <a:xfrm>
            <a:off x="3692912" y="2032393"/>
            <a:ext cx="2665358" cy="37966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330BC9-138A-4226-8EF3-3C69BB5B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" y="308676"/>
            <a:ext cx="7078016" cy="53022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Infos von Dir</a:t>
            </a:r>
            <a:endParaRPr lang="de-DE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25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platzhalter 3">
            <a:extLst>
              <a:ext uri="{FF2B5EF4-FFF2-40B4-BE49-F238E27FC236}">
                <a16:creationId xmlns:a16="http://schemas.microsoft.com/office/drawing/2014/main" id="{F9783377-1A13-FFFA-273A-053F4F67F837}"/>
              </a:ext>
            </a:extLst>
          </p:cNvPr>
          <p:cNvSpPr txBox="1">
            <a:spLocks/>
          </p:cNvSpPr>
          <p:nvPr/>
        </p:nvSpPr>
        <p:spPr>
          <a:xfrm>
            <a:off x="3581401" y="5905147"/>
            <a:ext cx="8073483" cy="644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>
                <a:latin typeface="Arial Nova" panose="020B0504020202020204" pitchFamily="34" charset="0"/>
              </a:rPr>
              <a:t>      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Berufsschule                       Fachschule f. BW</a:t>
            </a:r>
          </a:p>
        </p:txBody>
      </p:sp>
      <p:pic>
        <p:nvPicPr>
          <p:cNvPr id="4" name="Grafik 3">
            <a:hlinkClick r:id="rId4"/>
            <a:extLst>
              <a:ext uri="{FF2B5EF4-FFF2-40B4-BE49-F238E27FC236}">
                <a16:creationId xmlns:a16="http://schemas.microsoft.com/office/drawing/2014/main" id="{54CA4C53-D1B7-FEAE-5CEC-45994527C68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7042" y="2134982"/>
            <a:ext cx="2510678" cy="3611746"/>
          </a:xfrm>
          <a:prstGeom prst="rect">
            <a:avLst/>
          </a:prstGeom>
        </p:spPr>
      </p:pic>
      <p:pic>
        <p:nvPicPr>
          <p:cNvPr id="6" name="Grafik 5">
            <a:hlinkClick r:id="rId6"/>
            <a:extLst>
              <a:ext uri="{FF2B5EF4-FFF2-40B4-BE49-F238E27FC236}">
                <a16:creationId xmlns:a16="http://schemas.microsoft.com/office/drawing/2014/main" id="{7EA5EB28-C273-4071-1D4E-15367984EBC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100" y="2134980"/>
            <a:ext cx="2474790" cy="3611748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9FADA65F-D9CC-0799-A3C5-A501D26CD0F8}"/>
              </a:ext>
            </a:extLst>
          </p:cNvPr>
          <p:cNvSpPr txBox="1">
            <a:spLocks/>
          </p:cNvSpPr>
          <p:nvPr/>
        </p:nvSpPr>
        <p:spPr>
          <a:xfrm>
            <a:off x="3597464" y="914966"/>
            <a:ext cx="7468867" cy="1041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900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  <a:ea typeface="+mj-ea"/>
                <a:cs typeface="+mj-cs"/>
              </a:rPr>
              <a:t>Stammdatenerfassung</a:t>
            </a:r>
          </a:p>
          <a:p>
            <a:r>
              <a:rPr lang="de-DE" sz="2900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  <a:ea typeface="+mj-ea"/>
                <a:cs typeface="+mj-cs"/>
              </a:rPr>
              <a:t>auf den Karteikarten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CD0A52B-1224-D61B-90FD-B5DC881BAB1E}"/>
              </a:ext>
            </a:extLst>
          </p:cNvPr>
          <p:cNvSpPr/>
          <p:nvPr/>
        </p:nvSpPr>
        <p:spPr>
          <a:xfrm>
            <a:off x="348022" y="989012"/>
            <a:ext cx="2353614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CF269A65-3B8A-1310-6210-2333C91D8DB7}"/>
              </a:ext>
            </a:extLst>
          </p:cNvPr>
          <p:cNvSpPr txBox="1">
            <a:spLocks/>
          </p:cNvSpPr>
          <p:nvPr/>
        </p:nvSpPr>
        <p:spPr>
          <a:xfrm>
            <a:off x="405172" y="1219014"/>
            <a:ext cx="2157919" cy="489444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Dein Stundenplan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So findest Du Dich zurecht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Auf ein gutes Miteinander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Digital? Unbedingt!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Ermäßigung? Na klar!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Datenschutz? Darauf legen wir Wert!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900" b="1" dirty="0">
                <a:solidFill>
                  <a:schemeClr val="bg1"/>
                </a:solidFill>
                <a:latin typeface="Arial Nova" panose="020B0504020202020204" pitchFamily="34" charset="0"/>
              </a:rPr>
              <a:t>Infos von Dir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3441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0A51A88-9EE3-78A8-A3AE-3DC5AE247D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885968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A84FB39A-79CB-402C-B1B5-C96566577BF2}"/>
              </a:ext>
            </a:extLst>
          </p:cNvPr>
          <p:cNvSpPr txBox="1">
            <a:spLocks/>
          </p:cNvSpPr>
          <p:nvPr/>
        </p:nvSpPr>
        <p:spPr>
          <a:xfrm>
            <a:off x="1147139" y="745717"/>
            <a:ext cx="9897722" cy="36930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485" indent="-952485" algn="ctr"/>
            <a:r>
              <a:rPr lang="de-DE" altLang="de-DE" sz="5400" b="1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Erstmal geschafft!</a:t>
            </a:r>
          </a:p>
          <a:p>
            <a:pPr marL="952485" indent="-952485" algn="ctr"/>
            <a:endParaRPr lang="de-DE" altLang="de-DE" sz="5400" b="1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pPr marL="952485" indent="-952485" algn="ctr"/>
            <a:r>
              <a:rPr lang="de-DE" altLang="de-DE" sz="6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.</a:t>
            </a:r>
          </a:p>
          <a:p>
            <a:pPr marL="952485" indent="-952485" algn="ctr"/>
            <a:r>
              <a:rPr lang="de-DE" altLang="de-DE" sz="5400" b="1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Vielen Dank für Eure</a:t>
            </a:r>
          </a:p>
          <a:p>
            <a:pPr marL="952485" indent="-952485" algn="ctr"/>
            <a:r>
              <a:rPr lang="de-DE" altLang="de-DE" sz="5400" b="1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Aufmerksamkeit!</a:t>
            </a:r>
          </a:p>
          <a:p>
            <a:pPr marL="952485" indent="-952485" algn="ctr"/>
            <a:endParaRPr lang="de-DE" altLang="de-DE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34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06E4F1F-D4DB-F618-188B-D39FE48D1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448664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5B52D693-1CC9-FB90-2734-6A1F0BAAB3F0}"/>
              </a:ext>
            </a:extLst>
          </p:cNvPr>
          <p:cNvSpPr txBox="1">
            <a:spLocks/>
          </p:cNvSpPr>
          <p:nvPr/>
        </p:nvSpPr>
        <p:spPr>
          <a:xfrm>
            <a:off x="1267915" y="228638"/>
            <a:ext cx="11355096" cy="36930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485" indent="-952485" algn="ctr"/>
            <a:r>
              <a:rPr lang="de-DE" altLang="de-DE" sz="6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Willkommen zurück</a:t>
            </a:r>
          </a:p>
          <a:p>
            <a:pPr marL="952485" indent="-952485" algn="ctr"/>
            <a:r>
              <a:rPr lang="de-DE" altLang="de-DE" sz="6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an der</a:t>
            </a:r>
          </a:p>
          <a:p>
            <a:pPr marL="952485" indent="-952485" algn="ctr"/>
            <a:r>
              <a:rPr lang="de-DE" altLang="de-DE" sz="6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Max-Weber-Schule</a:t>
            </a:r>
          </a:p>
          <a:p>
            <a:pPr marL="952485" indent="-952485" algn="ctr"/>
            <a:endParaRPr lang="de-DE" altLang="de-DE" sz="5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952485" indent="-952485" algn="ctr"/>
            <a:endParaRPr lang="de-DE" altLang="de-DE" sz="5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952485" indent="-952485" algn="ctr"/>
            <a:endParaRPr lang="de-DE" altLang="de-DE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27</a:t>
            </a:fld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FDDCFBF0-197C-4D62-9051-23A98F09B9AC}"/>
              </a:ext>
            </a:extLst>
          </p:cNvPr>
          <p:cNvSpPr txBox="1">
            <a:spLocks/>
          </p:cNvSpPr>
          <p:nvPr/>
        </p:nvSpPr>
        <p:spPr>
          <a:xfrm>
            <a:off x="4301328" y="1219014"/>
            <a:ext cx="6710659" cy="489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CB4831F-5E61-38EB-829F-AF1EEC210E40}"/>
              </a:ext>
            </a:extLst>
          </p:cNvPr>
          <p:cNvSpPr/>
          <p:nvPr/>
        </p:nvSpPr>
        <p:spPr>
          <a:xfrm>
            <a:off x="348022" y="989012"/>
            <a:ext cx="2476572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907BE65B-8492-21D2-6F92-5D5B9E2B5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5172" y="1219014"/>
            <a:ext cx="2213337" cy="489444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Digitales</a:t>
            </a:r>
          </a:p>
          <a:p>
            <a:pPr>
              <a:lnSpc>
                <a:spcPct val="17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Leistungsfeststellung</a:t>
            </a:r>
          </a:p>
          <a:p>
            <a:pPr>
              <a:lnSpc>
                <a:spcPct val="17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Nachteilsausgleich</a:t>
            </a:r>
          </a:p>
          <a:p>
            <a:pPr>
              <a:lnSpc>
                <a:spcPct val="12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Erwerb Fachhochschulreife</a:t>
            </a:r>
          </a:p>
          <a:p>
            <a:pPr>
              <a:lnSpc>
                <a:spcPct val="120000"/>
              </a:lnSpc>
            </a:pPr>
            <a:endParaRPr lang="de-DE" sz="10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Erwerb Mittlere Reife &amp; Hauptschulabschluss</a:t>
            </a:r>
          </a:p>
          <a:p>
            <a:pPr>
              <a:lnSpc>
                <a:spcPct val="17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Zusatzqualifikationen</a:t>
            </a:r>
          </a:p>
          <a:p>
            <a:pPr>
              <a:lnSpc>
                <a:spcPct val="12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Internationale Aktivitäten</a:t>
            </a:r>
          </a:p>
          <a:p>
            <a:endParaRPr lang="de-DE" sz="2300" dirty="0"/>
          </a:p>
          <a:p>
            <a:endParaRPr lang="de-DE" sz="2300" dirty="0"/>
          </a:p>
          <a:p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320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28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A0BC8C9-99F0-1C83-40DE-5C96ED0A50DA}"/>
              </a:ext>
            </a:extLst>
          </p:cNvPr>
          <p:cNvSpPr txBox="1"/>
          <p:nvPr/>
        </p:nvSpPr>
        <p:spPr>
          <a:xfrm>
            <a:off x="4858462" y="2793802"/>
            <a:ext cx="4527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>
                <a:solidFill>
                  <a:schemeClr val="bg1"/>
                </a:solidFill>
              </a:rPr>
              <a:t>Benutzer</a:t>
            </a:r>
            <a:r>
              <a:rPr lang="de-DE" sz="2000" dirty="0">
                <a:solidFill>
                  <a:schemeClr val="bg1"/>
                </a:solidFill>
              </a:rPr>
              <a:t>: 322141 </a:t>
            </a:r>
          </a:p>
          <a:p>
            <a:r>
              <a:rPr lang="de-DE" sz="2000" u="sng" dirty="0">
                <a:solidFill>
                  <a:schemeClr val="bg1"/>
                </a:solidFill>
              </a:rPr>
              <a:t>Passwort</a:t>
            </a:r>
            <a:r>
              <a:rPr lang="de-DE" sz="2000" dirty="0">
                <a:solidFill>
                  <a:schemeClr val="bg1"/>
                </a:solidFill>
              </a:rPr>
              <a:t>: MWS2025 (Schuljahr 2025/26)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401A195-678E-F27B-CD93-C0A75D91BA2F}"/>
              </a:ext>
            </a:extLst>
          </p:cNvPr>
          <p:cNvSpPr/>
          <p:nvPr/>
        </p:nvSpPr>
        <p:spPr>
          <a:xfrm>
            <a:off x="348022" y="989012"/>
            <a:ext cx="2353614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3A931443-5ABD-7781-5CD9-41B30B4EA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5172" y="1219014"/>
            <a:ext cx="2213337" cy="489444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de-DE" sz="2300" b="1" dirty="0">
                <a:solidFill>
                  <a:schemeClr val="bg1"/>
                </a:solidFill>
                <a:latin typeface="Arial Nova" panose="020B0504020202020204" pitchFamily="34" charset="0"/>
              </a:rPr>
              <a:t>Digitales</a:t>
            </a:r>
          </a:p>
          <a:p>
            <a:pPr>
              <a:lnSpc>
                <a:spcPct val="17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Leistungsfeststellung</a:t>
            </a:r>
          </a:p>
          <a:p>
            <a:pPr>
              <a:lnSpc>
                <a:spcPct val="17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Nachteilsausgleich</a:t>
            </a:r>
          </a:p>
          <a:p>
            <a:pPr>
              <a:lnSpc>
                <a:spcPct val="12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Erwerb Fachhochschulreife</a:t>
            </a:r>
          </a:p>
          <a:p>
            <a:pPr>
              <a:lnSpc>
                <a:spcPct val="120000"/>
              </a:lnSpc>
            </a:pPr>
            <a:endParaRPr lang="de-DE" sz="10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Erwerb Mittlere Reife &amp; Hauptschulabschluss</a:t>
            </a:r>
          </a:p>
          <a:p>
            <a:pPr>
              <a:lnSpc>
                <a:spcPct val="17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Zusatzqualifikationen</a:t>
            </a:r>
          </a:p>
          <a:p>
            <a:pPr>
              <a:lnSpc>
                <a:spcPct val="12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Internationale Aktivitäten</a:t>
            </a:r>
          </a:p>
          <a:p>
            <a:endParaRPr lang="de-DE" sz="2300" dirty="0"/>
          </a:p>
          <a:p>
            <a:endParaRPr lang="de-DE" sz="2300" dirty="0"/>
          </a:p>
          <a:p>
            <a:endParaRPr lang="de-DE" dirty="0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F621F532-24C2-A623-8F5E-F4BEDC3B2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" y="308676"/>
            <a:ext cx="8560452" cy="53022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Digitales – Login</a:t>
            </a:r>
            <a:endParaRPr lang="de-DE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8D8F606-E85F-E3FE-9BDA-9BBE580B037B}"/>
              </a:ext>
            </a:extLst>
          </p:cNvPr>
          <p:cNvSpPr/>
          <p:nvPr/>
        </p:nvSpPr>
        <p:spPr>
          <a:xfrm>
            <a:off x="3581401" y="989012"/>
            <a:ext cx="6891669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6E4272C4-23C2-5CC2-8A68-F807062538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132" y="1725497"/>
            <a:ext cx="2063013" cy="1276581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F1B56122-6C1D-6448-FC7A-AE7FD1BB7EE3}"/>
              </a:ext>
            </a:extLst>
          </p:cNvPr>
          <p:cNvSpPr txBox="1"/>
          <p:nvPr/>
        </p:nvSpPr>
        <p:spPr>
          <a:xfrm>
            <a:off x="4798696" y="3520112"/>
            <a:ext cx="5351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>
                <a:solidFill>
                  <a:schemeClr val="bg1"/>
                </a:solidFill>
              </a:rPr>
              <a:t>Benutzer</a:t>
            </a:r>
            <a:r>
              <a:rPr lang="de-DE" sz="2000" dirty="0">
                <a:solidFill>
                  <a:schemeClr val="bg1"/>
                </a:solidFill>
              </a:rPr>
              <a:t>: 322141 </a:t>
            </a:r>
          </a:p>
          <a:p>
            <a:r>
              <a:rPr lang="de-DE" sz="2000" u="sng" dirty="0">
                <a:solidFill>
                  <a:schemeClr val="bg1"/>
                </a:solidFill>
              </a:rPr>
              <a:t>Passwort</a:t>
            </a:r>
            <a:r>
              <a:rPr lang="de-DE" sz="2000" dirty="0">
                <a:solidFill>
                  <a:schemeClr val="bg1"/>
                </a:solidFill>
              </a:rPr>
              <a:t>: MWS2025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1D964B18-FBB0-9768-C7DE-E2B75C6423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132" y="4626323"/>
            <a:ext cx="978888" cy="1216806"/>
          </a:xfrm>
          <a:prstGeom prst="rect">
            <a:avLst/>
          </a:prstGeom>
        </p:spPr>
      </p:pic>
      <p:pic>
        <p:nvPicPr>
          <p:cNvPr id="26" name="Grafik 25" descr="Ein Bild, das Objekt, Uhr enthält.&#10;&#10;Automatisch generierte Beschreibung">
            <a:extLst>
              <a:ext uri="{FF2B5EF4-FFF2-40B4-BE49-F238E27FC236}">
                <a16:creationId xmlns:a16="http://schemas.microsoft.com/office/drawing/2014/main" id="{183F52BB-9AB1-3D6F-F84A-159376FECD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156" y="4621164"/>
            <a:ext cx="978888" cy="1217539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B929071A-ECA1-BE3E-DBDA-5B66838744EC}"/>
              </a:ext>
            </a:extLst>
          </p:cNvPr>
          <p:cNvSpPr txBox="1"/>
          <p:nvPr/>
        </p:nvSpPr>
        <p:spPr>
          <a:xfrm>
            <a:off x="4798696" y="5812713"/>
            <a:ext cx="5351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Android-App		                 iOS-App</a:t>
            </a:r>
          </a:p>
        </p:txBody>
      </p:sp>
      <p:sp>
        <p:nvSpPr>
          <p:cNvPr id="2" name="Sprechblase: oval 1">
            <a:extLst>
              <a:ext uri="{FF2B5EF4-FFF2-40B4-BE49-F238E27FC236}">
                <a16:creationId xmlns:a16="http://schemas.microsoft.com/office/drawing/2014/main" id="{35D93BD5-89C6-F7DA-E664-610D67A4F498}"/>
              </a:ext>
            </a:extLst>
          </p:cNvPr>
          <p:cNvSpPr/>
          <p:nvPr/>
        </p:nvSpPr>
        <p:spPr>
          <a:xfrm>
            <a:off x="8660987" y="727364"/>
            <a:ext cx="2322217" cy="1668113"/>
          </a:xfrm>
          <a:prstGeom prst="wedgeEllipseCallout">
            <a:avLst>
              <a:gd name="adj1" fmla="val -50430"/>
              <a:gd name="adj2" fmla="val 60464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26E5EA3-85C2-21AA-1CB9-005F1ED973DC}"/>
              </a:ext>
            </a:extLst>
          </p:cNvPr>
          <p:cNvSpPr txBox="1"/>
          <p:nvPr/>
        </p:nvSpPr>
        <p:spPr>
          <a:xfrm>
            <a:off x="8785151" y="1136199"/>
            <a:ext cx="2128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schon erledigt?</a:t>
            </a:r>
          </a:p>
        </p:txBody>
      </p:sp>
    </p:spTree>
    <p:extLst>
      <p:ext uri="{BB962C8B-B14F-4D97-AF65-F5344CB8AC3E}">
        <p14:creationId xmlns:p14="http://schemas.microsoft.com/office/powerpoint/2010/main" val="3852517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>
            <a:extLst>
              <a:ext uri="{FF2B5EF4-FFF2-40B4-BE49-F238E27FC236}">
                <a16:creationId xmlns:a16="http://schemas.microsoft.com/office/drawing/2014/main" id="{B7429D03-6401-D469-6040-F64D42F75EB6}"/>
              </a:ext>
            </a:extLst>
          </p:cNvPr>
          <p:cNvSpPr/>
          <p:nvPr/>
        </p:nvSpPr>
        <p:spPr>
          <a:xfrm>
            <a:off x="3581401" y="989012"/>
            <a:ext cx="6891669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29</a:t>
            </a:fld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FDDCFBF0-197C-4D62-9051-23A98F09B9AC}"/>
              </a:ext>
            </a:extLst>
          </p:cNvPr>
          <p:cNvSpPr txBox="1">
            <a:spLocks/>
          </p:cNvSpPr>
          <p:nvPr/>
        </p:nvSpPr>
        <p:spPr>
          <a:xfrm>
            <a:off x="4301328" y="1219014"/>
            <a:ext cx="6710659" cy="489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CB4831F-5E61-38EB-829F-AF1EEC210E40}"/>
              </a:ext>
            </a:extLst>
          </p:cNvPr>
          <p:cNvSpPr/>
          <p:nvPr/>
        </p:nvSpPr>
        <p:spPr>
          <a:xfrm>
            <a:off x="348022" y="989012"/>
            <a:ext cx="2476572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907BE65B-8492-21D2-6F92-5D5B9E2B5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5172" y="1219014"/>
            <a:ext cx="2213337" cy="489444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de-DE" sz="2300" b="1" dirty="0">
                <a:solidFill>
                  <a:schemeClr val="bg1"/>
                </a:solidFill>
                <a:latin typeface="Arial Nova" panose="020B0504020202020204" pitchFamily="34" charset="0"/>
              </a:rPr>
              <a:t>Digitales</a:t>
            </a:r>
          </a:p>
          <a:p>
            <a:pPr>
              <a:lnSpc>
                <a:spcPct val="17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Leistungsfeststellung</a:t>
            </a:r>
          </a:p>
          <a:p>
            <a:pPr>
              <a:lnSpc>
                <a:spcPct val="17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Nachteilsausgleich</a:t>
            </a:r>
          </a:p>
          <a:p>
            <a:pPr>
              <a:lnSpc>
                <a:spcPct val="12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Erwerb Fachhochschulreife</a:t>
            </a:r>
          </a:p>
          <a:p>
            <a:pPr>
              <a:lnSpc>
                <a:spcPct val="120000"/>
              </a:lnSpc>
            </a:pPr>
            <a:endParaRPr lang="de-DE" sz="10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Erwerb Mittlere Reife &amp; Hauptschulabschluss</a:t>
            </a:r>
          </a:p>
          <a:p>
            <a:pPr>
              <a:lnSpc>
                <a:spcPct val="17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Zusatzqualifikationen</a:t>
            </a:r>
          </a:p>
          <a:p>
            <a:pPr>
              <a:lnSpc>
                <a:spcPct val="12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Internationale Aktivitäten</a:t>
            </a:r>
          </a:p>
          <a:p>
            <a:endParaRPr lang="de-DE" sz="2300" dirty="0"/>
          </a:p>
          <a:p>
            <a:endParaRPr lang="de-DE" sz="2300" dirty="0"/>
          </a:p>
          <a:p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A5F67713-F858-7F54-E65E-611BAB863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" y="308676"/>
            <a:ext cx="8560452" cy="53022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Digitales – Login</a:t>
            </a:r>
            <a:endParaRPr lang="de-DE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C222570-C1C3-CCDE-ADF4-848B60355C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135" y="1393484"/>
            <a:ext cx="3333821" cy="12013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>
            <a:hlinkClick r:id="rId5"/>
            <a:extLst>
              <a:ext uri="{FF2B5EF4-FFF2-40B4-BE49-F238E27FC236}">
                <a16:creationId xmlns:a16="http://schemas.microsoft.com/office/drawing/2014/main" id="{9D3DC966-4854-810D-00C8-163BCD87C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6562" y="1406391"/>
            <a:ext cx="2126122" cy="12013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7963D81-94CB-7CAE-7FF9-E9CE943B8A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970" y="2933467"/>
            <a:ext cx="980872" cy="10042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31FE712-8167-CA2B-8AC5-A22B34CAEE34}"/>
              </a:ext>
            </a:extLst>
          </p:cNvPr>
          <p:cNvSpPr txBox="1"/>
          <p:nvPr/>
        </p:nvSpPr>
        <p:spPr>
          <a:xfrm>
            <a:off x="5835053" y="3317851"/>
            <a:ext cx="297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FFFF"/>
                </a:solidFill>
              </a:rPr>
              <a:t>Links zum Login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836C0C3-8D81-A555-8A88-89468829372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498" y="4960585"/>
            <a:ext cx="958026" cy="9524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9637C06-7A64-EF18-3ABE-B5A4076FB84A}"/>
              </a:ext>
            </a:extLst>
          </p:cNvPr>
          <p:cNvSpPr txBox="1"/>
          <p:nvPr/>
        </p:nvSpPr>
        <p:spPr>
          <a:xfrm>
            <a:off x="5854524" y="5135804"/>
            <a:ext cx="297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FFFF"/>
                </a:solidFill>
              </a:rPr>
              <a:t>Videos zu ersten Schritten </a:t>
            </a:r>
          </a:p>
          <a:p>
            <a:pPr algn="ctr"/>
            <a:r>
              <a:rPr lang="de-DE" dirty="0">
                <a:solidFill>
                  <a:srgbClr val="FFFFFF"/>
                </a:solidFill>
              </a:rPr>
              <a:t>in moodle bzw. Iserv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E5B71EC-E7F2-3290-C9D2-80A5BCA2864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1900" y="2933467"/>
            <a:ext cx="988075" cy="10215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F82A35C-F3AA-4492-BAA5-FD2D61D114A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407" y="4885293"/>
            <a:ext cx="988075" cy="966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F10E28A1-4A01-AF0F-20D5-D23066CAB336}"/>
              </a:ext>
            </a:extLst>
          </p:cNvPr>
          <p:cNvGrpSpPr/>
          <p:nvPr/>
        </p:nvGrpSpPr>
        <p:grpSpPr>
          <a:xfrm rot="614827">
            <a:off x="10071441" y="4062480"/>
            <a:ext cx="1542574" cy="1533802"/>
            <a:chOff x="7276980" y="-42393"/>
            <a:chExt cx="1450893" cy="1533802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8A431180-A986-5DD1-B2DF-E476F830E273}"/>
                </a:ext>
              </a:extLst>
            </p:cNvPr>
            <p:cNvSpPr/>
            <p:nvPr/>
          </p:nvSpPr>
          <p:spPr>
            <a:xfrm>
              <a:off x="7586255" y="253047"/>
              <a:ext cx="817492" cy="9659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5" name="Grafik 14">
              <a:hlinkClick r:id="rId5"/>
              <a:extLst>
                <a:ext uri="{FF2B5EF4-FFF2-40B4-BE49-F238E27FC236}">
                  <a16:creationId xmlns:a16="http://schemas.microsoft.com/office/drawing/2014/main" id="{19FDEB21-B147-A260-580E-D5527D1DA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76980" y="-42393"/>
              <a:ext cx="1450893" cy="15338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769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30BC9-138A-4226-8EF3-3C69BB5B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40" y="308676"/>
            <a:ext cx="3385778" cy="53022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Dein Stundenplan</a:t>
            </a:r>
            <a:endParaRPr lang="de-DE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3</a:t>
            </a:fld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FDDCFBF0-197C-4D62-9051-23A98F09B9AC}"/>
              </a:ext>
            </a:extLst>
          </p:cNvPr>
          <p:cNvSpPr txBox="1">
            <a:spLocks/>
          </p:cNvSpPr>
          <p:nvPr/>
        </p:nvSpPr>
        <p:spPr>
          <a:xfrm>
            <a:off x="4301328" y="1219014"/>
            <a:ext cx="6710659" cy="489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CB4831F-5E61-38EB-829F-AF1EEC210E40}"/>
              </a:ext>
            </a:extLst>
          </p:cNvPr>
          <p:cNvSpPr/>
          <p:nvPr/>
        </p:nvSpPr>
        <p:spPr>
          <a:xfrm>
            <a:off x="348022" y="989012"/>
            <a:ext cx="2353614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907BE65B-8492-21D2-6F92-5D5B9E2B5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5172" y="1219014"/>
            <a:ext cx="2157919" cy="489444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de-DE" sz="2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2900" b="1" dirty="0">
                <a:solidFill>
                  <a:schemeClr val="bg1"/>
                </a:solidFill>
                <a:latin typeface="Arial Nova" panose="020B0504020202020204" pitchFamily="34" charset="0"/>
              </a:rPr>
              <a:t>Dein Stundenplan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So findest Du Dich zurecht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Auf ein gutes Miteinander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Digital? Unbedingt!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Ermäßigung? Na klar!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Datenschutz? Darauf legen wir Wert!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Infos von Dir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4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1E0A631-4392-4D71-ACEC-7FA00375E4F9}"/>
              </a:ext>
            </a:extLst>
          </p:cNvPr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777" y="989012"/>
            <a:ext cx="7891272" cy="5369052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26" name="CheckBox1" r:id="rId2" imgW="152280" imgH="152280"/>
        </mc:Choice>
        <mc:Fallback>
          <p:control name="CheckBox1" r:id="rId2" imgW="152280" imgH="152280">
            <p:pic>
              <p:nvPicPr>
                <p:cNvPr id="22" name="CheckBox1">
                  <a:extLst>
                    <a:ext uri="{FF2B5EF4-FFF2-40B4-BE49-F238E27FC236}">
                      <a16:creationId xmlns:a16="http://schemas.microsoft.com/office/drawing/2014/main" id="{1FA6A4E1-64E9-4118-888F-2FE5910EC3A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56149" y="2910681"/>
                  <a:ext cx="152400" cy="1524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" name="CheckBox2" r:id="rId3" imgW="152280" imgH="152280"/>
        </mc:Choice>
        <mc:Fallback>
          <p:control name="CheckBox2" r:id="rId3" imgW="152280" imgH="152280">
            <p:pic>
              <p:nvPicPr>
                <p:cNvPr id="23" name="CheckBox2">
                  <a:extLst>
                    <a:ext uri="{FF2B5EF4-FFF2-40B4-BE49-F238E27FC236}">
                      <a16:creationId xmlns:a16="http://schemas.microsoft.com/office/drawing/2014/main" id="{440E6B53-7DFD-47AA-A5F2-89A3788DACD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97685" y="2910681"/>
                  <a:ext cx="152400" cy="1524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" name="CheckBox3" r:id="rId4" imgW="152280" imgH="152280"/>
        </mc:Choice>
        <mc:Fallback>
          <p:control name="CheckBox3" r:id="rId4" imgW="152280" imgH="152280">
            <p:pic>
              <p:nvPicPr>
                <p:cNvPr id="24" name="CheckBox3">
                  <a:extLst>
                    <a:ext uri="{FF2B5EF4-FFF2-40B4-BE49-F238E27FC236}">
                      <a16:creationId xmlns:a16="http://schemas.microsoft.com/office/drawing/2014/main" id="{4F0B802E-E208-44E1-AEB5-B1733442092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064410" y="2910681"/>
                  <a:ext cx="152400" cy="1524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9" name="CheckBox4" r:id="rId5" imgW="152280" imgH="152280"/>
        </mc:Choice>
        <mc:Fallback>
          <p:control name="CheckBox4" r:id="rId5" imgW="152280" imgH="152280">
            <p:pic>
              <p:nvPicPr>
                <p:cNvPr id="25" name="CheckBox4">
                  <a:extLst>
                    <a:ext uri="{FF2B5EF4-FFF2-40B4-BE49-F238E27FC236}">
                      <a16:creationId xmlns:a16="http://schemas.microsoft.com/office/drawing/2014/main" id="{D5743140-EEAA-452D-9123-A4182BB8C22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31135" y="2910681"/>
                  <a:ext cx="152400" cy="1524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" name="CheckBox5" r:id="rId6" imgW="152280" imgH="152280"/>
        </mc:Choice>
        <mc:Fallback>
          <p:control name="CheckBox5" r:id="rId6" imgW="152280" imgH="152280">
            <p:pic>
              <p:nvPicPr>
                <p:cNvPr id="26" name="CheckBox5">
                  <a:extLst>
                    <a:ext uri="{FF2B5EF4-FFF2-40B4-BE49-F238E27FC236}">
                      <a16:creationId xmlns:a16="http://schemas.microsoft.com/office/drawing/2014/main" id="{DA73C01B-E717-4DB8-AF43-7C6D89660AC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99607" y="2910681"/>
                  <a:ext cx="152400" cy="1524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1" name="CheckBox6" r:id="rId7" imgW="152280" imgH="152280"/>
        </mc:Choice>
        <mc:Fallback>
          <p:control name="CheckBox6" r:id="rId7" imgW="152280" imgH="152280">
            <p:pic>
              <p:nvPicPr>
                <p:cNvPr id="27" name="CheckBox6">
                  <a:extLst>
                    <a:ext uri="{FF2B5EF4-FFF2-40B4-BE49-F238E27FC236}">
                      <a16:creationId xmlns:a16="http://schemas.microsoft.com/office/drawing/2014/main" id="{EFD5EA40-F1CC-454D-A6EA-4722BEF0484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62682" y="2910681"/>
                  <a:ext cx="152400" cy="1524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2" name="TextBox1" r:id="rId8" imgW="2781360" imgH="257040"/>
        </mc:Choice>
        <mc:Fallback>
          <p:control name="TextBox1" r:id="rId8" imgW="2781360" imgH="257040">
            <p:pic>
              <p:nvPicPr>
                <p:cNvPr id="28" name="TextBox1">
                  <a:extLst>
                    <a:ext uri="{FF2B5EF4-FFF2-40B4-BE49-F238E27FC236}">
                      <a16:creationId xmlns:a16="http://schemas.microsoft.com/office/drawing/2014/main" id="{FF90F789-5829-4E3E-9A3A-D1015440534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980940" y="1710636"/>
                  <a:ext cx="2781300" cy="2540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3" name="TextBox2" r:id="rId9" imgW="2781360" imgH="257040"/>
        </mc:Choice>
        <mc:Fallback>
          <p:control name="TextBox2" r:id="rId9" imgW="2781360" imgH="257040">
            <p:pic>
              <p:nvPicPr>
                <p:cNvPr id="29" name="TextBox2">
                  <a:extLst>
                    <a:ext uri="{FF2B5EF4-FFF2-40B4-BE49-F238E27FC236}">
                      <a16:creationId xmlns:a16="http://schemas.microsoft.com/office/drawing/2014/main" id="{5B74BAA7-C29C-4DBD-ACC8-B6F7224AF3A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980940" y="2071501"/>
                  <a:ext cx="2781300" cy="2540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4" name="TextBox3" r:id="rId10" imgW="1895400" imgH="257040"/>
        </mc:Choice>
        <mc:Fallback>
          <p:control name="TextBox3" r:id="rId10" imgW="1895400" imgH="257040">
            <p:pic>
              <p:nvPicPr>
                <p:cNvPr id="30" name="TextBox3">
                  <a:extLst>
                    <a:ext uri="{FF2B5EF4-FFF2-40B4-BE49-F238E27FC236}">
                      <a16:creationId xmlns:a16="http://schemas.microsoft.com/office/drawing/2014/main" id="{47D7299A-18E9-42D1-9869-B0B0C924A93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907463" y="1711325"/>
                  <a:ext cx="1890712" cy="2540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5" name="CheckBox7" r:id="rId11" imgW="152280" imgH="152280"/>
        </mc:Choice>
        <mc:Fallback>
          <p:control name="CheckBox7" r:id="rId11" imgW="152280" imgH="152280">
            <p:pic>
              <p:nvPicPr>
                <p:cNvPr id="31" name="CheckBox7">
                  <a:extLst>
                    <a:ext uri="{FF2B5EF4-FFF2-40B4-BE49-F238E27FC236}">
                      <a16:creationId xmlns:a16="http://schemas.microsoft.com/office/drawing/2014/main" id="{E5945DF7-932E-4ECD-AEA2-AD1AFE443CB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83623" y="2910681"/>
                  <a:ext cx="152400" cy="1524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6" name="CheckBox8" r:id="rId12" imgW="152280" imgH="152280"/>
        </mc:Choice>
        <mc:Fallback>
          <p:control name="CheckBox8" r:id="rId12" imgW="152280" imgH="152280">
            <p:pic>
              <p:nvPicPr>
                <p:cNvPr id="32" name="CheckBox8">
                  <a:extLst>
                    <a:ext uri="{FF2B5EF4-FFF2-40B4-BE49-F238E27FC236}">
                      <a16:creationId xmlns:a16="http://schemas.microsoft.com/office/drawing/2014/main" id="{A3223F7B-5911-4AB4-A5F7-1DCD58208BA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625159" y="2910681"/>
                  <a:ext cx="152400" cy="1524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7" name="CheckBox9" r:id="rId13" imgW="152280" imgH="152280"/>
        </mc:Choice>
        <mc:Fallback>
          <p:control name="CheckBox9" r:id="rId13" imgW="152280" imgH="152280">
            <p:pic>
              <p:nvPicPr>
                <p:cNvPr id="33" name="CheckBox9">
                  <a:extLst>
                    <a:ext uri="{FF2B5EF4-FFF2-40B4-BE49-F238E27FC236}">
                      <a16:creationId xmlns:a16="http://schemas.microsoft.com/office/drawing/2014/main" id="{FF53FAFB-57DC-48E5-9347-15E640C3FD6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091884" y="2910681"/>
                  <a:ext cx="152400" cy="1524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8" name="CheckBox10" r:id="rId14" imgW="152280" imgH="152280"/>
        </mc:Choice>
        <mc:Fallback>
          <p:control name="CheckBox10" r:id="rId14" imgW="152280" imgH="152280">
            <p:pic>
              <p:nvPicPr>
                <p:cNvPr id="34" name="CheckBox10">
                  <a:extLst>
                    <a:ext uri="{FF2B5EF4-FFF2-40B4-BE49-F238E27FC236}">
                      <a16:creationId xmlns:a16="http://schemas.microsoft.com/office/drawing/2014/main" id="{BC244984-8C63-4D5B-9A2A-42345E57297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558609" y="2910681"/>
                  <a:ext cx="152400" cy="1524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9" name="CheckBox11" r:id="rId15" imgW="152280" imgH="152280"/>
        </mc:Choice>
        <mc:Fallback>
          <p:control name="CheckBox11" r:id="rId15" imgW="152280" imgH="152280">
            <p:pic>
              <p:nvPicPr>
                <p:cNvPr id="35" name="CheckBox11">
                  <a:extLst>
                    <a:ext uri="{FF2B5EF4-FFF2-40B4-BE49-F238E27FC236}">
                      <a16:creationId xmlns:a16="http://schemas.microsoft.com/office/drawing/2014/main" id="{CF641FFE-3C86-4DB8-9122-81D0CF2A523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027081" y="2910681"/>
                  <a:ext cx="152400" cy="1524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0" name="CheckBox12" r:id="rId16" imgW="152280" imgH="152280"/>
        </mc:Choice>
        <mc:Fallback>
          <p:control name="CheckBox12" r:id="rId16" imgW="152280" imgH="152280">
            <p:pic>
              <p:nvPicPr>
                <p:cNvPr id="36" name="CheckBox12">
                  <a:extLst>
                    <a:ext uri="{FF2B5EF4-FFF2-40B4-BE49-F238E27FC236}">
                      <a16:creationId xmlns:a16="http://schemas.microsoft.com/office/drawing/2014/main" id="{91AB42DB-AADA-4154-8234-F339D75C335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490156" y="2910681"/>
                  <a:ext cx="152400" cy="1524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1" name="TextBox4" r:id="rId17" imgW="1838160" imgH="190440"/>
        </mc:Choice>
        <mc:Fallback>
          <p:control name="TextBox4" r:id="rId17" imgW="1838160" imgH="190440">
            <p:pic>
              <p:nvPicPr>
                <p:cNvPr id="37" name="TextBox4">
                  <a:extLst>
                    <a:ext uri="{FF2B5EF4-FFF2-40B4-BE49-F238E27FC236}">
                      <a16:creationId xmlns:a16="http://schemas.microsoft.com/office/drawing/2014/main" id="{44832840-0AAF-4A4F-AA33-DF7C188988E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24709" y="3258952"/>
                  <a:ext cx="1835150" cy="185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2" name="TextBox5" r:id="rId18" imgW="1838160" imgH="190440"/>
        </mc:Choice>
        <mc:Fallback>
          <p:control name="TextBox5" r:id="rId18" imgW="1838160" imgH="190440">
            <p:pic>
              <p:nvPicPr>
                <p:cNvPr id="38" name="TextBox5">
                  <a:extLst>
                    <a:ext uri="{FF2B5EF4-FFF2-40B4-BE49-F238E27FC236}">
                      <a16:creationId xmlns:a16="http://schemas.microsoft.com/office/drawing/2014/main" id="{0CD3CA58-4694-4495-BFF8-AB462F6D579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24709" y="3471492"/>
                  <a:ext cx="1835150" cy="185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3" name="TextBox6" r:id="rId19" imgW="1838160" imgH="190440"/>
        </mc:Choice>
        <mc:Fallback>
          <p:control name="TextBox6" r:id="rId19" imgW="1838160" imgH="190440">
            <p:pic>
              <p:nvPicPr>
                <p:cNvPr id="39" name="TextBox6">
                  <a:extLst>
                    <a:ext uri="{FF2B5EF4-FFF2-40B4-BE49-F238E27FC236}">
                      <a16:creationId xmlns:a16="http://schemas.microsoft.com/office/drawing/2014/main" id="{93513B5B-1A45-4D04-9648-A5CD0013360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24709" y="3677682"/>
                  <a:ext cx="1835150" cy="185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4" name="TextBox7" r:id="rId20" imgW="1838160" imgH="190440"/>
        </mc:Choice>
        <mc:Fallback>
          <p:control name="TextBox7" r:id="rId20" imgW="1838160" imgH="190440">
            <p:pic>
              <p:nvPicPr>
                <p:cNvPr id="40" name="TextBox7">
                  <a:extLst>
                    <a:ext uri="{FF2B5EF4-FFF2-40B4-BE49-F238E27FC236}">
                      <a16:creationId xmlns:a16="http://schemas.microsoft.com/office/drawing/2014/main" id="{6DB68E1B-AD65-4E68-AA95-029E69EE07E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51621" y="3261755"/>
                  <a:ext cx="1835150" cy="185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5" name="TextBox8" r:id="rId21" imgW="1838160" imgH="190440"/>
        </mc:Choice>
        <mc:Fallback>
          <p:control name="TextBox8" r:id="rId21" imgW="1838160" imgH="190440">
            <p:pic>
              <p:nvPicPr>
                <p:cNvPr id="41" name="TextBox8">
                  <a:extLst>
                    <a:ext uri="{FF2B5EF4-FFF2-40B4-BE49-F238E27FC236}">
                      <a16:creationId xmlns:a16="http://schemas.microsoft.com/office/drawing/2014/main" id="{0372DE40-8FD6-408A-9037-2F33C05C630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51621" y="3471120"/>
                  <a:ext cx="1835150" cy="185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6" name="TextBox9" r:id="rId22" imgW="1838160" imgH="190440"/>
        </mc:Choice>
        <mc:Fallback>
          <p:control name="TextBox9" r:id="rId22" imgW="1838160" imgH="190440">
            <p:pic>
              <p:nvPicPr>
                <p:cNvPr id="42" name="TextBox9">
                  <a:extLst>
                    <a:ext uri="{FF2B5EF4-FFF2-40B4-BE49-F238E27FC236}">
                      <a16:creationId xmlns:a16="http://schemas.microsoft.com/office/drawing/2014/main" id="{2C06DCA8-A659-4394-A784-767C9449ECD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51621" y="3677310"/>
                  <a:ext cx="1835150" cy="185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7" name="TextBox10" r:id="rId23" imgW="1838160" imgH="190440"/>
        </mc:Choice>
        <mc:Fallback>
          <p:control name="TextBox10" r:id="rId23" imgW="1838160" imgH="190440">
            <p:pic>
              <p:nvPicPr>
                <p:cNvPr id="43" name="TextBox10">
                  <a:extLst>
                    <a:ext uri="{FF2B5EF4-FFF2-40B4-BE49-F238E27FC236}">
                      <a16:creationId xmlns:a16="http://schemas.microsoft.com/office/drawing/2014/main" id="{BFEB28B9-EBAC-43F9-A9F6-3B6822BFB62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24709" y="4016281"/>
                  <a:ext cx="1835150" cy="185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8" name="TextBox11" r:id="rId24" imgW="1838160" imgH="190440"/>
        </mc:Choice>
        <mc:Fallback>
          <p:control name="TextBox11" r:id="rId24" imgW="1838160" imgH="190440">
            <p:pic>
              <p:nvPicPr>
                <p:cNvPr id="44" name="TextBox11">
                  <a:extLst>
                    <a:ext uri="{FF2B5EF4-FFF2-40B4-BE49-F238E27FC236}">
                      <a16:creationId xmlns:a16="http://schemas.microsoft.com/office/drawing/2014/main" id="{57481FAB-D06A-4F93-911D-011F80717C9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24709" y="4239980"/>
                  <a:ext cx="1835150" cy="185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9" name="TextBox12" r:id="rId25" imgW="1838160" imgH="190440"/>
        </mc:Choice>
        <mc:Fallback>
          <p:control name="TextBox12" r:id="rId25" imgW="1838160" imgH="190440">
            <p:pic>
              <p:nvPicPr>
                <p:cNvPr id="45" name="TextBox12">
                  <a:extLst>
                    <a:ext uri="{FF2B5EF4-FFF2-40B4-BE49-F238E27FC236}">
                      <a16:creationId xmlns:a16="http://schemas.microsoft.com/office/drawing/2014/main" id="{06F09047-0275-4F6B-97B3-2BA9A0A0F2E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21694" y="4454862"/>
                  <a:ext cx="1835150" cy="185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0" name="TextBox13" r:id="rId26" imgW="1838160" imgH="190440"/>
        </mc:Choice>
        <mc:Fallback>
          <p:control name="TextBox13" r:id="rId26" imgW="1838160" imgH="190440">
            <p:pic>
              <p:nvPicPr>
                <p:cNvPr id="49" name="TextBox13">
                  <a:extLst>
                    <a:ext uri="{FF2B5EF4-FFF2-40B4-BE49-F238E27FC236}">
                      <a16:creationId xmlns:a16="http://schemas.microsoft.com/office/drawing/2014/main" id="{1B0DEC9A-4B0C-4978-BBFC-BF49C92DD3A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51348" y="4025900"/>
                  <a:ext cx="1835150" cy="185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1" name="TextBox14" r:id="rId27" imgW="1838160" imgH="190440"/>
        </mc:Choice>
        <mc:Fallback>
          <p:control name="TextBox14" r:id="rId27" imgW="1838160" imgH="190440">
            <p:pic>
              <p:nvPicPr>
                <p:cNvPr id="50" name="TextBox14">
                  <a:extLst>
                    <a:ext uri="{FF2B5EF4-FFF2-40B4-BE49-F238E27FC236}">
                      <a16:creationId xmlns:a16="http://schemas.microsoft.com/office/drawing/2014/main" id="{E1790EE5-E292-4364-9C33-FE22C147F2B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51619" y="4242361"/>
                  <a:ext cx="1835150" cy="185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2" name="TextBox15" r:id="rId28" imgW="1838160" imgH="190440"/>
        </mc:Choice>
        <mc:Fallback>
          <p:control name="TextBox15" r:id="rId28" imgW="1838160" imgH="190440">
            <p:pic>
              <p:nvPicPr>
                <p:cNvPr id="51" name="TextBox15">
                  <a:extLst>
                    <a:ext uri="{FF2B5EF4-FFF2-40B4-BE49-F238E27FC236}">
                      <a16:creationId xmlns:a16="http://schemas.microsoft.com/office/drawing/2014/main" id="{15C53807-662E-476A-BE51-A6E9E8A62E2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51348" y="4457148"/>
                  <a:ext cx="1835150" cy="185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3" name="TextBox16" r:id="rId29" imgW="1838160" imgH="190440"/>
        </mc:Choice>
        <mc:Fallback>
          <p:control name="TextBox16" r:id="rId29" imgW="1838160" imgH="190440">
            <p:pic>
              <p:nvPicPr>
                <p:cNvPr id="52" name="TextBox16">
                  <a:extLst>
                    <a:ext uri="{FF2B5EF4-FFF2-40B4-BE49-F238E27FC236}">
                      <a16:creationId xmlns:a16="http://schemas.microsoft.com/office/drawing/2014/main" id="{8521E825-595F-4ADB-BDD4-0A2C6FC316F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21694" y="4790971"/>
                  <a:ext cx="1835150" cy="185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4" name="TextBox17" r:id="rId30" imgW="1838160" imgH="190440"/>
        </mc:Choice>
        <mc:Fallback>
          <p:control name="TextBox17" r:id="rId30" imgW="1838160" imgH="190440">
            <p:pic>
              <p:nvPicPr>
                <p:cNvPr id="53" name="TextBox17">
                  <a:extLst>
                    <a:ext uri="{FF2B5EF4-FFF2-40B4-BE49-F238E27FC236}">
                      <a16:creationId xmlns:a16="http://schemas.microsoft.com/office/drawing/2014/main" id="{B7AFC1ED-7390-4498-BCF4-4FE6342B776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21694" y="5005145"/>
                  <a:ext cx="1835150" cy="185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5" name="TextBox18" r:id="rId31" imgW="1838160" imgH="190440"/>
        </mc:Choice>
        <mc:Fallback>
          <p:control name="TextBox18" r:id="rId31" imgW="1838160" imgH="190440">
            <p:pic>
              <p:nvPicPr>
                <p:cNvPr id="54" name="TextBox18">
                  <a:extLst>
                    <a:ext uri="{FF2B5EF4-FFF2-40B4-BE49-F238E27FC236}">
                      <a16:creationId xmlns:a16="http://schemas.microsoft.com/office/drawing/2014/main" id="{8250B0B4-FD0A-4FCA-9A99-C580CFD42EE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21854" y="5223202"/>
                  <a:ext cx="1835150" cy="185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6" name="TextBox19" r:id="rId32" imgW="1838160" imgH="190440"/>
        </mc:Choice>
        <mc:Fallback>
          <p:control name="TextBox19" r:id="rId32" imgW="1838160" imgH="190440">
            <p:pic>
              <p:nvPicPr>
                <p:cNvPr id="55" name="TextBox19">
                  <a:extLst>
                    <a:ext uri="{FF2B5EF4-FFF2-40B4-BE49-F238E27FC236}">
                      <a16:creationId xmlns:a16="http://schemas.microsoft.com/office/drawing/2014/main" id="{E58480D7-A5EE-451D-A831-8DCB6E84B44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21854" y="5575269"/>
                  <a:ext cx="1835150" cy="185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7" name="TextBox20" r:id="rId33" imgW="1838160" imgH="190440"/>
        </mc:Choice>
        <mc:Fallback>
          <p:control name="TextBox20" r:id="rId33" imgW="1838160" imgH="190440">
            <p:pic>
              <p:nvPicPr>
                <p:cNvPr id="56" name="TextBox20">
                  <a:extLst>
                    <a:ext uri="{FF2B5EF4-FFF2-40B4-BE49-F238E27FC236}">
                      <a16:creationId xmlns:a16="http://schemas.microsoft.com/office/drawing/2014/main" id="{55715429-2479-4DE9-B381-93A31BEDE6E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21854" y="5789443"/>
                  <a:ext cx="1835150" cy="185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8" name="TextBox21" r:id="rId34" imgW="1838160" imgH="190440"/>
        </mc:Choice>
        <mc:Fallback>
          <p:control name="TextBox21" r:id="rId34" imgW="1838160" imgH="190440">
            <p:pic>
              <p:nvPicPr>
                <p:cNvPr id="57" name="TextBox21">
                  <a:extLst>
                    <a:ext uri="{FF2B5EF4-FFF2-40B4-BE49-F238E27FC236}">
                      <a16:creationId xmlns:a16="http://schemas.microsoft.com/office/drawing/2014/main" id="{29A0A3A6-E980-4DB3-AAAA-8FF8D89D748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20109" y="6004325"/>
                  <a:ext cx="1835150" cy="185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9" name="TextBox22" r:id="rId35" imgW="1838160" imgH="190440"/>
        </mc:Choice>
        <mc:Fallback>
          <p:control name="TextBox22" r:id="rId35" imgW="1838160" imgH="190440">
            <p:pic>
              <p:nvPicPr>
                <p:cNvPr id="58" name="TextBox22">
                  <a:extLst>
                    <a:ext uri="{FF2B5EF4-FFF2-40B4-BE49-F238E27FC236}">
                      <a16:creationId xmlns:a16="http://schemas.microsoft.com/office/drawing/2014/main" id="{E6855D01-F9A1-49C3-B21C-7D4283360AF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51350" y="4791036"/>
                  <a:ext cx="1835150" cy="185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0" name="TextBox23" r:id="rId36" imgW="1838160" imgH="190440"/>
        </mc:Choice>
        <mc:Fallback>
          <p:control name="TextBox23" r:id="rId36" imgW="1838160" imgH="190440">
            <p:pic>
              <p:nvPicPr>
                <p:cNvPr id="59" name="TextBox23">
                  <a:extLst>
                    <a:ext uri="{FF2B5EF4-FFF2-40B4-BE49-F238E27FC236}">
                      <a16:creationId xmlns:a16="http://schemas.microsoft.com/office/drawing/2014/main" id="{01D6A203-74CC-44EE-899F-FA239F94D7C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51350" y="5008402"/>
                  <a:ext cx="1835150" cy="185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1" name="TextBox24" r:id="rId37" imgW="1838160" imgH="190440"/>
        </mc:Choice>
        <mc:Fallback>
          <p:control name="TextBox24" r:id="rId37" imgW="1838160" imgH="190440">
            <p:pic>
              <p:nvPicPr>
                <p:cNvPr id="60" name="TextBox24">
                  <a:extLst>
                    <a:ext uri="{FF2B5EF4-FFF2-40B4-BE49-F238E27FC236}">
                      <a16:creationId xmlns:a16="http://schemas.microsoft.com/office/drawing/2014/main" id="{4FBDF9D2-6F6D-4E9A-8EA8-0FA2E9005E8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49605" y="5220109"/>
                  <a:ext cx="1835150" cy="185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2" name="TextBox25" r:id="rId38" imgW="1838160" imgH="190440"/>
        </mc:Choice>
        <mc:Fallback>
          <p:control name="TextBox25" r:id="rId38" imgW="1838160" imgH="190440">
            <p:pic>
              <p:nvPicPr>
                <p:cNvPr id="61" name="TextBox25">
                  <a:extLst>
                    <a:ext uri="{FF2B5EF4-FFF2-40B4-BE49-F238E27FC236}">
                      <a16:creationId xmlns:a16="http://schemas.microsoft.com/office/drawing/2014/main" id="{CE76AC83-A94B-490E-8E9F-62F3F899633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50325" y="5577948"/>
                  <a:ext cx="1835150" cy="185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3" name="TextBox26" r:id="rId39" imgW="1838160" imgH="190440"/>
        </mc:Choice>
        <mc:Fallback>
          <p:control name="TextBox26" r:id="rId39" imgW="1838160" imgH="190440">
            <p:pic>
              <p:nvPicPr>
                <p:cNvPr id="62" name="TextBox26">
                  <a:extLst>
                    <a:ext uri="{FF2B5EF4-FFF2-40B4-BE49-F238E27FC236}">
                      <a16:creationId xmlns:a16="http://schemas.microsoft.com/office/drawing/2014/main" id="{6E777FF8-CEFB-4807-A482-0C95EBEAB9E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51619" y="5788240"/>
                  <a:ext cx="1835150" cy="1857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4" name="TextBox27" r:id="rId40" imgW="1838160" imgH="190440"/>
        </mc:Choice>
        <mc:Fallback>
          <p:control name="TextBox27" r:id="rId40" imgW="1838160" imgH="190440">
            <p:pic>
              <p:nvPicPr>
                <p:cNvPr id="63" name="TextBox27">
                  <a:extLst>
                    <a:ext uri="{FF2B5EF4-FFF2-40B4-BE49-F238E27FC236}">
                      <a16:creationId xmlns:a16="http://schemas.microsoft.com/office/drawing/2014/main" id="{C196CB8C-7430-4ED3-9110-3D3F0A390BC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50325" y="6005727"/>
                  <a:ext cx="1835150" cy="1857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48544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8524B73-8F15-7074-7649-FF735900EA18}"/>
              </a:ext>
            </a:extLst>
          </p:cNvPr>
          <p:cNvSpPr/>
          <p:nvPr/>
        </p:nvSpPr>
        <p:spPr>
          <a:xfrm>
            <a:off x="3581401" y="989012"/>
            <a:ext cx="6891669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30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2F88474-39EF-4DED-F2FA-22BF6A66B695}"/>
              </a:ext>
            </a:extLst>
          </p:cNvPr>
          <p:cNvSpPr txBox="1"/>
          <p:nvPr/>
        </p:nvSpPr>
        <p:spPr>
          <a:xfrm>
            <a:off x="4319110" y="4371863"/>
            <a:ext cx="6444839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u="sng" dirty="0">
                <a:solidFill>
                  <a:schemeClr val="bg1"/>
                </a:solidFill>
              </a:rPr>
              <a:t>WLAN:</a:t>
            </a:r>
            <a:r>
              <a:rPr lang="de-DE" sz="2000" dirty="0">
                <a:solidFill>
                  <a:schemeClr val="bg1"/>
                </a:solidFill>
              </a:rPr>
              <a:t> MWS Stud</a:t>
            </a:r>
          </a:p>
          <a:p>
            <a:pPr>
              <a:lnSpc>
                <a:spcPct val="150000"/>
              </a:lnSpc>
            </a:pPr>
            <a:r>
              <a:rPr lang="de-DE" sz="2000" u="sng" dirty="0">
                <a:solidFill>
                  <a:schemeClr val="bg1"/>
                </a:solidFill>
              </a:rPr>
              <a:t>Login:</a:t>
            </a:r>
            <a:r>
              <a:rPr lang="de-DE" sz="2000" dirty="0">
                <a:solidFill>
                  <a:schemeClr val="bg1"/>
                </a:solidFill>
              </a:rPr>
              <a:t> Einloggen mit IServ-Kennung und Iserv-Passwort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C526607-B5AB-1EEA-D193-BB7DF7C5C1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815" y="1658119"/>
            <a:ext cx="2060839" cy="2044637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8401A195-678E-F27B-CD93-C0A75D91BA2F}"/>
              </a:ext>
            </a:extLst>
          </p:cNvPr>
          <p:cNvSpPr/>
          <p:nvPr/>
        </p:nvSpPr>
        <p:spPr>
          <a:xfrm>
            <a:off x="348022" y="989012"/>
            <a:ext cx="2353614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3A931443-5ABD-7781-5CD9-41B30B4EA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5172" y="1219014"/>
            <a:ext cx="2213337" cy="489444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de-DE" sz="2300" b="1" dirty="0">
                <a:solidFill>
                  <a:schemeClr val="bg1"/>
                </a:solidFill>
                <a:latin typeface="Arial Nova" panose="020B0504020202020204" pitchFamily="34" charset="0"/>
              </a:rPr>
              <a:t>Digitales</a:t>
            </a:r>
          </a:p>
          <a:p>
            <a:pPr>
              <a:lnSpc>
                <a:spcPct val="17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Leistungsfeststellung</a:t>
            </a:r>
          </a:p>
          <a:p>
            <a:pPr>
              <a:lnSpc>
                <a:spcPct val="17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Nachteilsausgleich</a:t>
            </a:r>
          </a:p>
          <a:p>
            <a:pPr>
              <a:lnSpc>
                <a:spcPct val="12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Erwerb Fachhochschulreife</a:t>
            </a:r>
          </a:p>
          <a:p>
            <a:pPr>
              <a:lnSpc>
                <a:spcPct val="120000"/>
              </a:lnSpc>
            </a:pPr>
            <a:endParaRPr lang="de-DE" sz="10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Erwerb Mittlere Reife &amp; Hauptschulabschluss</a:t>
            </a:r>
          </a:p>
          <a:p>
            <a:pPr>
              <a:lnSpc>
                <a:spcPct val="17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Zusatzqualifikationen</a:t>
            </a:r>
          </a:p>
          <a:p>
            <a:pPr>
              <a:lnSpc>
                <a:spcPct val="12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Internationale Aktivitäten</a:t>
            </a:r>
          </a:p>
          <a:p>
            <a:endParaRPr lang="de-DE" sz="2300" dirty="0"/>
          </a:p>
          <a:p>
            <a:endParaRPr lang="de-DE" sz="2300" dirty="0"/>
          </a:p>
          <a:p>
            <a:endParaRPr lang="de-DE" dirty="0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F621F532-24C2-A623-8F5E-F4BEDC3B2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" y="308676"/>
            <a:ext cx="8560452" cy="53022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Digitales – Login</a:t>
            </a:r>
            <a:endParaRPr lang="de-DE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94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44966B6-3119-C213-92F9-9EA0105C81DC}"/>
              </a:ext>
            </a:extLst>
          </p:cNvPr>
          <p:cNvSpPr/>
          <p:nvPr/>
        </p:nvSpPr>
        <p:spPr>
          <a:xfrm>
            <a:off x="3581401" y="989012"/>
            <a:ext cx="6891669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330BC9-138A-4226-8EF3-3C69BB5B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8" y="308676"/>
            <a:ext cx="10264561" cy="530225"/>
          </a:xfrm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Digitales – Iserv: Deine persönliche E-Mail-Adresse &amp; mehr</a:t>
            </a:r>
            <a:endParaRPr lang="de-DE" sz="2800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31</a:t>
            </a:fld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CB4831F-5E61-38EB-829F-AF1EEC210E40}"/>
              </a:ext>
            </a:extLst>
          </p:cNvPr>
          <p:cNvSpPr/>
          <p:nvPr/>
        </p:nvSpPr>
        <p:spPr>
          <a:xfrm>
            <a:off x="348022" y="989012"/>
            <a:ext cx="2353614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66C2EEB-D244-1C05-D612-F0C5B0C4E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269" y="1385584"/>
            <a:ext cx="2450662" cy="1384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17D8BC5-8C5D-FD73-9BE9-AA9942C37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933" y="1387047"/>
            <a:ext cx="2550017" cy="4571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C9DEB42-F7E7-79DF-F493-FA958535365D}"/>
              </a:ext>
            </a:extLst>
          </p:cNvPr>
          <p:cNvSpPr txBox="1"/>
          <p:nvPr/>
        </p:nvSpPr>
        <p:spPr>
          <a:xfrm>
            <a:off x="7238498" y="3224344"/>
            <a:ext cx="33743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Tx/>
              <a:buChar char="-"/>
            </a:pP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schulinterner Email-Zugang</a:t>
            </a:r>
          </a:p>
          <a:p>
            <a:pPr indent="-285750">
              <a:buFontTx/>
              <a:buChar char="-"/>
            </a:pP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Aufgaben-Abgabe</a:t>
            </a:r>
          </a:p>
          <a:p>
            <a:pPr indent="-285750">
              <a:buFontTx/>
              <a:buChar char="-"/>
            </a:pP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Kalender</a:t>
            </a:r>
          </a:p>
          <a:p>
            <a:pPr indent="-285750">
              <a:buFontTx/>
              <a:buChar char="-"/>
            </a:pP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Bewegliche Ferientage</a:t>
            </a:r>
          </a:p>
          <a:p>
            <a:pPr indent="-285750">
              <a:buFontTx/>
              <a:buChar char="-"/>
            </a:pP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Klausurübersicht</a:t>
            </a:r>
          </a:p>
          <a:p>
            <a:pPr indent="-285750">
              <a:buFontTx/>
              <a:buChar char="-"/>
            </a:pP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Videokonferenzen</a:t>
            </a:r>
          </a:p>
          <a:p>
            <a:pPr marL="285750" indent="-285750">
              <a:buFontTx/>
              <a:buChar char="-"/>
            </a:pPr>
            <a:endParaRPr lang="de-DE" dirty="0">
              <a:solidFill>
                <a:srgbClr val="FFFFFF"/>
              </a:solidFill>
            </a:endParaRPr>
          </a:p>
          <a:p>
            <a:pPr marL="285750" indent="-285750">
              <a:buFontTx/>
              <a:buChar char="-"/>
            </a:pPr>
            <a:endParaRPr lang="de-DE" dirty="0">
              <a:solidFill>
                <a:srgbClr val="FFFFFF"/>
              </a:solidFill>
            </a:endParaRPr>
          </a:p>
          <a:p>
            <a:pPr marL="285750" indent="-285750">
              <a:buFontTx/>
              <a:buChar char="-"/>
            </a:pP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8925D452-BB6C-8DE5-4D49-301243D603C6}"/>
              </a:ext>
            </a:extLst>
          </p:cNvPr>
          <p:cNvSpPr txBox="1">
            <a:spLocks/>
          </p:cNvSpPr>
          <p:nvPr/>
        </p:nvSpPr>
        <p:spPr>
          <a:xfrm>
            <a:off x="405172" y="1219014"/>
            <a:ext cx="2213337" cy="4894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de-DE" sz="2300" b="1" dirty="0">
                <a:solidFill>
                  <a:schemeClr val="bg1"/>
                </a:solidFill>
                <a:latin typeface="Arial Nova" panose="020B0504020202020204" pitchFamily="34" charset="0"/>
              </a:rPr>
              <a:t>Digitales</a:t>
            </a:r>
          </a:p>
          <a:p>
            <a:pPr>
              <a:lnSpc>
                <a:spcPct val="17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Leistungsfeststellung</a:t>
            </a:r>
          </a:p>
          <a:p>
            <a:pPr>
              <a:lnSpc>
                <a:spcPct val="17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Nachteilsausgleich</a:t>
            </a:r>
          </a:p>
          <a:p>
            <a:pPr>
              <a:lnSpc>
                <a:spcPct val="12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Erwerb Fachhochschulreife</a:t>
            </a:r>
          </a:p>
          <a:p>
            <a:pPr>
              <a:lnSpc>
                <a:spcPct val="120000"/>
              </a:lnSpc>
            </a:pPr>
            <a:endParaRPr lang="de-DE" sz="10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Erwerb Mittlere Reife &amp; Hauptschulabschluss</a:t>
            </a:r>
          </a:p>
          <a:p>
            <a:pPr>
              <a:lnSpc>
                <a:spcPct val="17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Zusatzqualifikationen</a:t>
            </a:r>
          </a:p>
          <a:p>
            <a:pPr>
              <a:lnSpc>
                <a:spcPct val="12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Internationale Aktivitäten</a:t>
            </a:r>
          </a:p>
          <a:p>
            <a:endParaRPr lang="de-DE" sz="2300" dirty="0"/>
          </a:p>
          <a:p>
            <a:endParaRPr lang="de-DE" sz="23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8284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55CC10E-1739-C4D8-1FC9-FADA761C4CBE}"/>
              </a:ext>
            </a:extLst>
          </p:cNvPr>
          <p:cNvSpPr/>
          <p:nvPr/>
        </p:nvSpPr>
        <p:spPr>
          <a:xfrm>
            <a:off x="3581401" y="989012"/>
            <a:ext cx="6891669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32</a:t>
            </a:fld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CB4831F-5E61-38EB-829F-AF1EEC210E40}"/>
              </a:ext>
            </a:extLst>
          </p:cNvPr>
          <p:cNvSpPr/>
          <p:nvPr/>
        </p:nvSpPr>
        <p:spPr>
          <a:xfrm>
            <a:off x="348022" y="989012"/>
            <a:ext cx="2353614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66C2EEB-D244-1C05-D612-F0C5B0C4E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269" y="1387047"/>
            <a:ext cx="2450662" cy="1384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17D8BC5-8C5D-FD73-9BE9-AA9942C37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933" y="1387047"/>
            <a:ext cx="2550017" cy="4571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FCE5B5C9-E4F0-9D2A-6A28-8C209CDE2E6E}"/>
              </a:ext>
            </a:extLst>
          </p:cNvPr>
          <p:cNvSpPr/>
          <p:nvPr/>
        </p:nvSpPr>
        <p:spPr>
          <a:xfrm>
            <a:off x="4045933" y="4599709"/>
            <a:ext cx="1786831" cy="59574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Pfeil: nach unten 10">
            <a:extLst>
              <a:ext uri="{FF2B5EF4-FFF2-40B4-BE49-F238E27FC236}">
                <a16:creationId xmlns:a16="http://schemas.microsoft.com/office/drawing/2014/main" id="{B1C58A83-6425-5214-B6F5-67DF95879C92}"/>
              </a:ext>
            </a:extLst>
          </p:cNvPr>
          <p:cNvSpPr/>
          <p:nvPr/>
        </p:nvSpPr>
        <p:spPr>
          <a:xfrm rot="16200000">
            <a:off x="6182511" y="4384964"/>
            <a:ext cx="347008" cy="104650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F3A5114-F743-0EAA-5F4C-5D462AE6F2B4}"/>
              </a:ext>
            </a:extLst>
          </p:cNvPr>
          <p:cNvSpPr txBox="1"/>
          <p:nvPr/>
        </p:nvSpPr>
        <p:spPr>
          <a:xfrm>
            <a:off x="7395347" y="4623982"/>
            <a:ext cx="3374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Prüfungstermine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bewegliche Ferientage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3C7E8BFD-6E6E-E474-DB56-D6AF918B8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8" y="308676"/>
            <a:ext cx="10264561" cy="530225"/>
          </a:xfrm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Digitales – Iserv: Deine persönliche E-Mail-Adresse &amp; mehr</a:t>
            </a:r>
            <a:endParaRPr lang="de-DE" sz="2800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02066ECE-92DE-7A54-253F-845F087F3536}"/>
              </a:ext>
            </a:extLst>
          </p:cNvPr>
          <p:cNvSpPr txBox="1">
            <a:spLocks/>
          </p:cNvSpPr>
          <p:nvPr/>
        </p:nvSpPr>
        <p:spPr>
          <a:xfrm>
            <a:off x="405172" y="1219014"/>
            <a:ext cx="2213337" cy="4894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de-DE" sz="2300" b="1" dirty="0">
                <a:solidFill>
                  <a:schemeClr val="bg1"/>
                </a:solidFill>
                <a:latin typeface="Arial Nova" panose="020B0504020202020204" pitchFamily="34" charset="0"/>
              </a:rPr>
              <a:t>Digitales</a:t>
            </a:r>
          </a:p>
          <a:p>
            <a:pPr>
              <a:lnSpc>
                <a:spcPct val="17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Leistungsfeststellung</a:t>
            </a:r>
          </a:p>
          <a:p>
            <a:pPr>
              <a:lnSpc>
                <a:spcPct val="17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Nachteilsausgleich</a:t>
            </a:r>
          </a:p>
          <a:p>
            <a:pPr>
              <a:lnSpc>
                <a:spcPct val="12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Erwerb Fachhochschulreife</a:t>
            </a:r>
          </a:p>
          <a:p>
            <a:pPr>
              <a:lnSpc>
                <a:spcPct val="120000"/>
              </a:lnSpc>
            </a:pPr>
            <a:endParaRPr lang="de-DE" sz="10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Erwerb Mittlere Reife &amp; Hauptschulabschluss</a:t>
            </a:r>
          </a:p>
          <a:p>
            <a:pPr>
              <a:lnSpc>
                <a:spcPct val="17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Zusatzqualifikationen</a:t>
            </a:r>
          </a:p>
          <a:p>
            <a:pPr>
              <a:lnSpc>
                <a:spcPct val="12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Internationale Aktivitäten</a:t>
            </a:r>
          </a:p>
          <a:p>
            <a:endParaRPr lang="de-DE" sz="2300" dirty="0"/>
          </a:p>
          <a:p>
            <a:endParaRPr lang="de-DE" sz="23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5841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E53661C-B0A9-4757-0A70-541715CE9C05}"/>
              </a:ext>
            </a:extLst>
          </p:cNvPr>
          <p:cNvSpPr/>
          <p:nvPr/>
        </p:nvSpPr>
        <p:spPr>
          <a:xfrm>
            <a:off x="3581401" y="989012"/>
            <a:ext cx="6891669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33</a:t>
            </a:fld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FDDCFBF0-197C-4D62-9051-23A98F09B9AC}"/>
              </a:ext>
            </a:extLst>
          </p:cNvPr>
          <p:cNvSpPr txBox="1">
            <a:spLocks/>
          </p:cNvSpPr>
          <p:nvPr/>
        </p:nvSpPr>
        <p:spPr>
          <a:xfrm>
            <a:off x="4301328" y="1219014"/>
            <a:ext cx="6710659" cy="489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CB4831F-5E61-38EB-829F-AF1EEC210E40}"/>
              </a:ext>
            </a:extLst>
          </p:cNvPr>
          <p:cNvSpPr/>
          <p:nvPr/>
        </p:nvSpPr>
        <p:spPr>
          <a:xfrm>
            <a:off x="348022" y="989012"/>
            <a:ext cx="2476572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907BE65B-8492-21D2-6F92-5D5B9E2B5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5172" y="1219014"/>
            <a:ext cx="2213337" cy="489444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de-DE" sz="2300" b="1" dirty="0">
                <a:solidFill>
                  <a:schemeClr val="bg1"/>
                </a:solidFill>
                <a:latin typeface="Arial Nova" panose="020B0504020202020204" pitchFamily="34" charset="0"/>
              </a:rPr>
              <a:t>Digitales</a:t>
            </a:r>
          </a:p>
          <a:p>
            <a:pPr>
              <a:lnSpc>
                <a:spcPct val="17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Leistungsfeststellung</a:t>
            </a:r>
          </a:p>
          <a:p>
            <a:pPr>
              <a:lnSpc>
                <a:spcPct val="17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Nachteilsausgleich</a:t>
            </a:r>
          </a:p>
          <a:p>
            <a:pPr>
              <a:lnSpc>
                <a:spcPct val="12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Erwerb Fachhochschulreife</a:t>
            </a:r>
          </a:p>
          <a:p>
            <a:pPr>
              <a:lnSpc>
                <a:spcPct val="120000"/>
              </a:lnSpc>
            </a:pPr>
            <a:endParaRPr lang="de-DE" sz="10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Erwerb Mittlere Reife &amp; Hauptschulabschluss</a:t>
            </a:r>
          </a:p>
          <a:p>
            <a:pPr>
              <a:lnSpc>
                <a:spcPct val="17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Zusatzqualifikationen</a:t>
            </a:r>
          </a:p>
          <a:p>
            <a:pPr>
              <a:lnSpc>
                <a:spcPct val="12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Internationale Aktivitäten</a:t>
            </a:r>
          </a:p>
          <a:p>
            <a:endParaRPr lang="de-DE" sz="2300" dirty="0"/>
          </a:p>
          <a:p>
            <a:endParaRPr lang="de-DE" sz="2300" dirty="0"/>
          </a:p>
          <a:p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A5F67713-F858-7F54-E65E-611BAB863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" y="308676"/>
            <a:ext cx="8560452" cy="53022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Digitales – Schulportal</a:t>
            </a:r>
            <a:endParaRPr lang="de-DE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AD439BCD-AA2A-EF17-0004-64652C8AA9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753" y="1452386"/>
            <a:ext cx="3333821" cy="1201377"/>
          </a:xfrm>
          <a:prstGeom prst="rect">
            <a:avLst/>
          </a:prstGeom>
        </p:spPr>
      </p:pic>
      <p:sp>
        <p:nvSpPr>
          <p:cNvPr id="21" name="Pfeil: nach unten 20">
            <a:extLst>
              <a:ext uri="{FF2B5EF4-FFF2-40B4-BE49-F238E27FC236}">
                <a16:creationId xmlns:a16="http://schemas.microsoft.com/office/drawing/2014/main" id="{09719332-426A-2BAF-44FB-3DD751CF0EB0}"/>
              </a:ext>
            </a:extLst>
          </p:cNvPr>
          <p:cNvSpPr/>
          <p:nvPr/>
        </p:nvSpPr>
        <p:spPr>
          <a:xfrm rot="1883541">
            <a:off x="5915865" y="2959304"/>
            <a:ext cx="202715" cy="806217"/>
          </a:xfrm>
          <a:prstGeom prst="down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Pfeil: nach unten 21">
            <a:extLst>
              <a:ext uri="{FF2B5EF4-FFF2-40B4-BE49-F238E27FC236}">
                <a16:creationId xmlns:a16="http://schemas.microsoft.com/office/drawing/2014/main" id="{C5AA6C15-702B-8CAB-68F1-652B80481852}"/>
              </a:ext>
            </a:extLst>
          </p:cNvPr>
          <p:cNvSpPr/>
          <p:nvPr/>
        </p:nvSpPr>
        <p:spPr>
          <a:xfrm rot="19408405">
            <a:off x="7538172" y="2971446"/>
            <a:ext cx="200743" cy="807421"/>
          </a:xfrm>
          <a:prstGeom prst="down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CAFC741-6D0B-56F2-8535-DD001194B796}"/>
              </a:ext>
            </a:extLst>
          </p:cNvPr>
          <p:cNvSpPr txBox="1"/>
          <p:nvPr/>
        </p:nvSpPr>
        <p:spPr>
          <a:xfrm>
            <a:off x="6313721" y="3362412"/>
            <a:ext cx="105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Zugang zu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DA7605A-F5E1-8140-D3EB-CB191EDE065F}"/>
              </a:ext>
            </a:extLst>
          </p:cNvPr>
          <p:cNvSpPr txBox="1"/>
          <p:nvPr/>
        </p:nvSpPr>
        <p:spPr>
          <a:xfrm>
            <a:off x="7370873" y="3932458"/>
            <a:ext cx="2881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„eigentlichem“  </a:t>
            </a:r>
          </a:p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Schulportal: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Klassenbuch mit Unterrichtsinhalten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Fehlzeitenübersicht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Notenmitteilungen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285750" indent="-285750">
              <a:buFontTx/>
              <a:buChar char="-"/>
            </a:pP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2DC02204-CCB9-F6CA-F23B-11EC52D23C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363" y="3932458"/>
            <a:ext cx="914573" cy="920455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E525F8C6-7644-0B01-E13D-3B0C40BDD51D}"/>
              </a:ext>
            </a:extLst>
          </p:cNvPr>
          <p:cNvSpPr txBox="1"/>
          <p:nvPr/>
        </p:nvSpPr>
        <p:spPr>
          <a:xfrm>
            <a:off x="4153015" y="5190132"/>
            <a:ext cx="1855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srgbClr val="FFFFFF"/>
                </a:solidFill>
              </a:rPr>
              <a:t>Lernmaterialien zu Fächern/</a:t>
            </a:r>
            <a:br>
              <a:rPr lang="de-DE" dirty="0">
                <a:solidFill>
                  <a:srgbClr val="FFFFFF"/>
                </a:solidFill>
              </a:rPr>
            </a:br>
            <a:r>
              <a:rPr lang="de-DE" dirty="0">
                <a:solidFill>
                  <a:srgbClr val="FFFFFF"/>
                </a:solidFill>
              </a:rPr>
              <a:t>Lernfeldern</a:t>
            </a:r>
          </a:p>
        </p:txBody>
      </p:sp>
    </p:spTree>
    <p:extLst>
      <p:ext uri="{BB962C8B-B14F-4D97-AF65-F5344CB8AC3E}">
        <p14:creationId xmlns:p14="http://schemas.microsoft.com/office/powerpoint/2010/main" val="204292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30BC9-138A-4226-8EF3-3C69BB5B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" y="308676"/>
            <a:ext cx="7078016" cy="53022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Leistungsfeststellung</a:t>
            </a:r>
            <a:endParaRPr lang="de-DE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34</a:t>
            </a:fld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FDDCFBF0-197C-4D62-9051-23A98F09B9AC}"/>
              </a:ext>
            </a:extLst>
          </p:cNvPr>
          <p:cNvSpPr txBox="1">
            <a:spLocks/>
          </p:cNvSpPr>
          <p:nvPr/>
        </p:nvSpPr>
        <p:spPr>
          <a:xfrm>
            <a:off x="4301328" y="1219014"/>
            <a:ext cx="6710659" cy="489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CB4831F-5E61-38EB-829F-AF1EEC210E40}"/>
              </a:ext>
            </a:extLst>
          </p:cNvPr>
          <p:cNvSpPr/>
          <p:nvPr/>
        </p:nvSpPr>
        <p:spPr>
          <a:xfrm>
            <a:off x="348022" y="989012"/>
            <a:ext cx="2476572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907BE65B-8492-21D2-6F92-5D5B9E2B5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5171" y="1219014"/>
            <a:ext cx="2407253" cy="489444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Digitales</a:t>
            </a:r>
          </a:p>
          <a:p>
            <a:pPr>
              <a:lnSpc>
                <a:spcPct val="170000"/>
              </a:lnSpc>
            </a:pPr>
            <a:r>
              <a:rPr lang="de-DE" sz="2200" b="1" dirty="0">
                <a:solidFill>
                  <a:schemeClr val="bg1"/>
                </a:solidFill>
                <a:latin typeface="Arial Nova" panose="020B0504020202020204" pitchFamily="34" charset="0"/>
              </a:rPr>
              <a:t>Leistungsfeststellung</a:t>
            </a:r>
          </a:p>
          <a:p>
            <a:pPr>
              <a:lnSpc>
                <a:spcPct val="17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Nachteilsausgleich</a:t>
            </a:r>
          </a:p>
          <a:p>
            <a:pPr>
              <a:lnSpc>
                <a:spcPct val="12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Erwerb Fachhochschulreife</a:t>
            </a:r>
          </a:p>
          <a:p>
            <a:pPr>
              <a:lnSpc>
                <a:spcPct val="120000"/>
              </a:lnSpc>
            </a:pPr>
            <a:endParaRPr lang="de-DE" sz="10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Erwerb Mittlere Reife &amp; Hauptschulabschluss</a:t>
            </a:r>
          </a:p>
          <a:p>
            <a:pPr>
              <a:lnSpc>
                <a:spcPct val="17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Zusatzqualifikationen</a:t>
            </a:r>
          </a:p>
          <a:p>
            <a:pPr>
              <a:lnSpc>
                <a:spcPct val="120000"/>
              </a:lnSpc>
            </a:pPr>
            <a:r>
              <a:rPr lang="de-DE" sz="2100" dirty="0">
                <a:solidFill>
                  <a:schemeClr val="bg1"/>
                </a:solidFill>
                <a:latin typeface="Arial Nova" panose="020B0504020202020204" pitchFamily="34" charset="0"/>
              </a:rPr>
              <a:t>Internationale   Aktivitäten</a:t>
            </a:r>
          </a:p>
          <a:p>
            <a:endParaRPr lang="de-DE" sz="2300" dirty="0"/>
          </a:p>
          <a:p>
            <a:endParaRPr lang="de-DE" sz="2300" dirty="0"/>
          </a:p>
          <a:p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platzhalter 3">
            <a:extLst>
              <a:ext uri="{FF2B5EF4-FFF2-40B4-BE49-F238E27FC236}">
                <a16:creationId xmlns:a16="http://schemas.microsoft.com/office/drawing/2014/main" id="{1F98968B-D625-4C33-29EE-3107867095F6}"/>
              </a:ext>
            </a:extLst>
          </p:cNvPr>
          <p:cNvSpPr txBox="1">
            <a:spLocks/>
          </p:cNvSpPr>
          <p:nvPr/>
        </p:nvSpPr>
        <p:spPr>
          <a:xfrm>
            <a:off x="4453728" y="1377857"/>
            <a:ext cx="6710659" cy="489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3600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9B17098-D6F5-155F-C341-D774865B6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054">
            <a:off x="3361397" y="3417018"/>
            <a:ext cx="3149584" cy="2134822"/>
          </a:xfrm>
          <a:prstGeom prst="rect">
            <a:avLst/>
          </a:prstGeom>
        </p:spPr>
      </p:pic>
      <p:sp>
        <p:nvSpPr>
          <p:cNvPr id="6" name="Scrollen: vertikal 5">
            <a:extLst>
              <a:ext uri="{FF2B5EF4-FFF2-40B4-BE49-F238E27FC236}">
                <a16:creationId xmlns:a16="http://schemas.microsoft.com/office/drawing/2014/main" id="{0828EDDE-B157-A047-2A09-CAFD17251278}"/>
              </a:ext>
            </a:extLst>
          </p:cNvPr>
          <p:cNvSpPr/>
          <p:nvPr/>
        </p:nvSpPr>
        <p:spPr>
          <a:xfrm>
            <a:off x="8246204" y="3103140"/>
            <a:ext cx="3107596" cy="3010322"/>
          </a:xfrm>
          <a:prstGeom prst="verticalScroll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5000"/>
              </a:lnSpc>
            </a:pPr>
            <a:endParaRPr lang="de-DE" sz="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3089777-D71C-C36D-89E4-B3AE56C2FA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964" y="3698973"/>
            <a:ext cx="2072582" cy="2095316"/>
          </a:xfrm>
          <a:prstGeom prst="rect">
            <a:avLst/>
          </a:prstGeom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CF0BAD3-4998-8B34-00D5-261531897E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493" y="1010324"/>
            <a:ext cx="5284471" cy="16901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165E59C-6C2A-3103-DB22-1C82881B0A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8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252" y="5272671"/>
            <a:ext cx="1022182" cy="9996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26657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30BC9-138A-4226-8EF3-3C69BB5B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" y="308676"/>
            <a:ext cx="7078016" cy="53022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Nachteilsausgleich</a:t>
            </a:r>
            <a:endParaRPr lang="de-DE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35</a:t>
            </a:fld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FDDCFBF0-197C-4D62-9051-23A98F09B9AC}"/>
              </a:ext>
            </a:extLst>
          </p:cNvPr>
          <p:cNvSpPr txBox="1">
            <a:spLocks/>
          </p:cNvSpPr>
          <p:nvPr/>
        </p:nvSpPr>
        <p:spPr>
          <a:xfrm>
            <a:off x="4301328" y="1219014"/>
            <a:ext cx="6710659" cy="489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CB4831F-5E61-38EB-829F-AF1EEC210E40}"/>
              </a:ext>
            </a:extLst>
          </p:cNvPr>
          <p:cNvSpPr/>
          <p:nvPr/>
        </p:nvSpPr>
        <p:spPr>
          <a:xfrm>
            <a:off x="348022" y="989012"/>
            <a:ext cx="2476572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platzhalter 3">
            <a:extLst>
              <a:ext uri="{FF2B5EF4-FFF2-40B4-BE49-F238E27FC236}">
                <a16:creationId xmlns:a16="http://schemas.microsoft.com/office/drawing/2014/main" id="{1F98968B-D625-4C33-29EE-3107867095F6}"/>
              </a:ext>
            </a:extLst>
          </p:cNvPr>
          <p:cNvSpPr txBox="1">
            <a:spLocks/>
          </p:cNvSpPr>
          <p:nvPr/>
        </p:nvSpPr>
        <p:spPr>
          <a:xfrm>
            <a:off x="4453728" y="1377857"/>
            <a:ext cx="6710659" cy="489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3600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5BCAA4-0E49-7536-E3C2-E27514CE7ED1}"/>
              </a:ext>
            </a:extLst>
          </p:cNvPr>
          <p:cNvSpPr txBox="1">
            <a:spLocks/>
          </p:cNvSpPr>
          <p:nvPr/>
        </p:nvSpPr>
        <p:spPr>
          <a:xfrm>
            <a:off x="3487656" y="1494169"/>
            <a:ext cx="6852710" cy="522730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3600" dirty="0">
              <a:solidFill>
                <a:srgbClr val="FF0000"/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rgbClr val="FF0000"/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rgbClr val="FF0000"/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rgbClr val="FF0000"/>
              </a:solidFill>
              <a:latin typeface="Arial Nova" panose="020B0504020202020204" pitchFamily="34" charset="0"/>
            </a:endParaRPr>
          </a:p>
          <a:p>
            <a:endParaRPr lang="de-DE" sz="3400" b="1" dirty="0">
              <a:latin typeface="Arial Nova" panose="020B0504020202020204" pitchFamily="34" charset="0"/>
            </a:endParaRPr>
          </a:p>
          <a:p>
            <a:r>
              <a:rPr lang="de-DE" sz="3400" b="1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Beispiele für Maßnahmen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de-DE" sz="3400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Zeitpunkt der Leistungserbringung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de-DE" sz="3400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verlängerte Bearbeitungszeiten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de-DE" sz="3400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individuelle Hilfen bei Leistungserbringung</a:t>
            </a:r>
          </a:p>
          <a:p>
            <a:endParaRPr lang="de-DE" sz="3400" b="1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r>
              <a:rPr lang="de-DE" sz="3400" b="1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Ansprechpartner</a:t>
            </a:r>
            <a:endParaRPr lang="de-DE" sz="34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r>
              <a:rPr lang="de-DE" sz="3400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Frau Fournier: c.fournier@mws.schule</a:t>
            </a:r>
          </a:p>
          <a:p>
            <a:r>
              <a:rPr lang="de-DE" sz="3400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Herr Diehl: moritz.diehl@mws.schule</a:t>
            </a:r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FE7D936-DEFC-D6AF-B917-FF47AADB29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656" y="989012"/>
            <a:ext cx="4805280" cy="196691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B93A38A-8CE1-5DD1-324A-DDC29822C035}"/>
              </a:ext>
            </a:extLst>
          </p:cNvPr>
          <p:cNvSpPr txBox="1">
            <a:spLocks/>
          </p:cNvSpPr>
          <p:nvPr/>
        </p:nvSpPr>
        <p:spPr>
          <a:xfrm>
            <a:off x="405171" y="1219014"/>
            <a:ext cx="2407253" cy="489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Digitales</a:t>
            </a:r>
          </a:p>
          <a:p>
            <a:pPr>
              <a:lnSpc>
                <a:spcPct val="17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Leistungsfeststellung</a:t>
            </a:r>
          </a:p>
          <a:p>
            <a:pPr>
              <a:lnSpc>
                <a:spcPct val="170000"/>
              </a:lnSpc>
            </a:pPr>
            <a:r>
              <a:rPr lang="de-DE" sz="1800" b="1" dirty="0">
                <a:solidFill>
                  <a:schemeClr val="bg1"/>
                </a:solidFill>
                <a:latin typeface="Arial Nova" panose="020B0504020202020204" pitchFamily="34" charset="0"/>
              </a:rPr>
              <a:t>Nachteilsausgleich</a:t>
            </a:r>
          </a:p>
          <a:p>
            <a:pPr>
              <a:lnSpc>
                <a:spcPct val="12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Erwerb Fachhochschulreife</a:t>
            </a:r>
          </a:p>
          <a:p>
            <a:pPr>
              <a:lnSpc>
                <a:spcPct val="12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Erwerb Mittlere Reife &amp; Hauptschulabschluss</a:t>
            </a:r>
          </a:p>
          <a:p>
            <a:pPr>
              <a:lnSpc>
                <a:spcPct val="17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Zusatzqualifikationen</a:t>
            </a:r>
          </a:p>
          <a:p>
            <a:pPr>
              <a:lnSpc>
                <a:spcPct val="12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Internationale   Aktivitäten</a:t>
            </a:r>
          </a:p>
          <a:p>
            <a:endParaRPr lang="de-DE" sz="2300" dirty="0"/>
          </a:p>
          <a:p>
            <a:endParaRPr lang="de-DE" sz="23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79595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30BC9-138A-4226-8EF3-3C69BB5B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" y="308676"/>
            <a:ext cx="7078016" cy="53022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Fachhochschulreife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36</a:t>
            </a:fld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FDDCFBF0-197C-4D62-9051-23A98F09B9AC}"/>
              </a:ext>
            </a:extLst>
          </p:cNvPr>
          <p:cNvSpPr txBox="1">
            <a:spLocks/>
          </p:cNvSpPr>
          <p:nvPr/>
        </p:nvSpPr>
        <p:spPr>
          <a:xfrm>
            <a:off x="4301328" y="1219014"/>
            <a:ext cx="6710659" cy="489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CB4831F-5E61-38EB-829F-AF1EEC210E40}"/>
              </a:ext>
            </a:extLst>
          </p:cNvPr>
          <p:cNvSpPr/>
          <p:nvPr/>
        </p:nvSpPr>
        <p:spPr>
          <a:xfrm>
            <a:off x="348022" y="989012"/>
            <a:ext cx="2476572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platzhalter 3">
            <a:extLst>
              <a:ext uri="{FF2B5EF4-FFF2-40B4-BE49-F238E27FC236}">
                <a16:creationId xmlns:a16="http://schemas.microsoft.com/office/drawing/2014/main" id="{1F98968B-D625-4C33-29EE-3107867095F6}"/>
              </a:ext>
            </a:extLst>
          </p:cNvPr>
          <p:cNvSpPr txBox="1">
            <a:spLocks/>
          </p:cNvSpPr>
          <p:nvPr/>
        </p:nvSpPr>
        <p:spPr>
          <a:xfrm>
            <a:off x="4453728" y="1377857"/>
            <a:ext cx="6710659" cy="489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3600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8368F8D-3674-88E4-5BB2-BD9F7C0CD78E}"/>
              </a:ext>
            </a:extLst>
          </p:cNvPr>
          <p:cNvSpPr txBox="1">
            <a:spLocks/>
          </p:cNvSpPr>
          <p:nvPr/>
        </p:nvSpPr>
        <p:spPr>
          <a:xfrm>
            <a:off x="4264315" y="922946"/>
            <a:ext cx="6710659" cy="370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2698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Zusatzprogramm zum gleichzeitigen Erwerb der Fachhochschulreife</a:t>
            </a:r>
          </a:p>
          <a:p>
            <a:pPr marR="2698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de-DE" sz="2400" b="1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698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de-DE" sz="2400" dirty="0">
              <a:solidFill>
                <a:schemeClr val="accent1">
                  <a:lumMod val="75000"/>
                </a:schemeClr>
              </a:solidFill>
              <a:effectLst/>
              <a:latin typeface="Arial Nova" panose="020B0504020202020204" pitchFamily="34" charset="0"/>
              <a:ea typeface="Times New Roman" panose="02020603050405020304" pitchFamily="18" charset="0"/>
            </a:endParaRPr>
          </a:p>
          <a:p>
            <a:pPr marR="269875"/>
            <a:endParaRPr lang="de-DE" sz="2400" dirty="0">
              <a:solidFill>
                <a:schemeClr val="accent1">
                  <a:lumMod val="75000"/>
                </a:schemeClr>
              </a:solidFill>
              <a:effectLst/>
              <a:latin typeface="Arial Nova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69875"/>
            <a:endParaRPr lang="de-DE" sz="2400" dirty="0">
              <a:solidFill>
                <a:schemeClr val="accent1">
                  <a:lumMod val="75000"/>
                </a:schemeClr>
              </a:solidFill>
              <a:effectLst/>
              <a:latin typeface="Arial Nova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69875"/>
            <a:r>
              <a:rPr lang="de-DE" sz="2400" dirty="0">
                <a:solidFill>
                  <a:schemeClr val="accent1">
                    <a:lumMod val="75000"/>
                  </a:schemeClr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Deutsch         </a:t>
            </a:r>
          </a:p>
          <a:p>
            <a:pPr marR="269875"/>
            <a:r>
              <a:rPr lang="de-DE" sz="2400" dirty="0">
                <a:solidFill>
                  <a:schemeClr val="accent1">
                    <a:lumMod val="75000"/>
                  </a:schemeClr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Englisch            </a:t>
            </a:r>
          </a:p>
          <a:p>
            <a:pPr marR="269875"/>
            <a:r>
              <a:rPr lang="de-DE" sz="2400" dirty="0">
                <a:solidFill>
                  <a:schemeClr val="accent1">
                    <a:lumMod val="75000"/>
                  </a:schemeClr>
                </a:solidFill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Mathematik </a:t>
            </a:r>
          </a:p>
          <a:p>
            <a:pPr marR="269875"/>
            <a:endParaRPr lang="de-DE" sz="24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5" descr="Ein Bild, das Text, Schrift, Symbol, Screenshot enthält.&#10;&#10;KI-generierte Inhalte können fehlerhaft sein.">
            <a:extLst>
              <a:ext uri="{FF2B5EF4-FFF2-40B4-BE49-F238E27FC236}">
                <a16:creationId xmlns:a16="http://schemas.microsoft.com/office/drawing/2014/main" id="{51B0B831-1BFF-93B4-1239-F340BD14DB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487" y="1875120"/>
            <a:ext cx="1647712" cy="16477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54EA5B4A-754F-00E4-A10C-BDB6E0815B0E}"/>
              </a:ext>
            </a:extLst>
          </p:cNvPr>
          <p:cNvSpPr/>
          <p:nvPr/>
        </p:nvSpPr>
        <p:spPr>
          <a:xfrm>
            <a:off x="6560488" y="3606877"/>
            <a:ext cx="645855" cy="1309914"/>
          </a:xfrm>
          <a:prstGeom prst="rightBrac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83F0323-C12A-F158-B645-6B021C333166}"/>
              </a:ext>
            </a:extLst>
          </p:cNvPr>
          <p:cNvSpPr txBox="1"/>
          <p:nvPr/>
        </p:nvSpPr>
        <p:spPr>
          <a:xfrm>
            <a:off x="7384344" y="3818660"/>
            <a:ext cx="3766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Notenvoraussetzung </a:t>
            </a:r>
            <a:br>
              <a:rPr lang="de-DE" sz="2400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</a:br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mind. 3 / 3 / 4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8F9F271B-8797-4AAF-9EA1-C5CC49C25431}"/>
              </a:ext>
            </a:extLst>
          </p:cNvPr>
          <p:cNvSpPr txBox="1">
            <a:spLocks/>
          </p:cNvSpPr>
          <p:nvPr/>
        </p:nvSpPr>
        <p:spPr>
          <a:xfrm>
            <a:off x="405171" y="1219014"/>
            <a:ext cx="2407253" cy="489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Digitales</a:t>
            </a:r>
          </a:p>
          <a:p>
            <a:pPr>
              <a:lnSpc>
                <a:spcPct val="17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Leistungsfeststellung</a:t>
            </a:r>
          </a:p>
          <a:p>
            <a:pPr>
              <a:lnSpc>
                <a:spcPct val="17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Nachteilsausgleich</a:t>
            </a:r>
          </a:p>
          <a:p>
            <a:pPr>
              <a:lnSpc>
                <a:spcPct val="120000"/>
              </a:lnSpc>
            </a:pPr>
            <a:r>
              <a:rPr lang="de-DE" sz="1800" b="1" dirty="0">
                <a:solidFill>
                  <a:schemeClr val="bg1"/>
                </a:solidFill>
                <a:latin typeface="Arial Nova" panose="020B0504020202020204" pitchFamily="34" charset="0"/>
              </a:rPr>
              <a:t>Erwerb Fachhochschulreife</a:t>
            </a:r>
          </a:p>
          <a:p>
            <a:pPr>
              <a:lnSpc>
                <a:spcPct val="12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Erwerb Mittlere Reife &amp; Hauptschulabschluss</a:t>
            </a:r>
          </a:p>
          <a:p>
            <a:pPr>
              <a:lnSpc>
                <a:spcPct val="17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Zusatzqualifikationen</a:t>
            </a:r>
          </a:p>
          <a:p>
            <a:pPr>
              <a:lnSpc>
                <a:spcPct val="12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Internationale   Aktivitäten</a:t>
            </a:r>
          </a:p>
          <a:p>
            <a:endParaRPr lang="de-DE" sz="2300" dirty="0"/>
          </a:p>
          <a:p>
            <a:endParaRPr lang="de-DE" sz="2300" dirty="0"/>
          </a:p>
          <a:p>
            <a:endParaRPr lang="de-DE" dirty="0"/>
          </a:p>
        </p:txBody>
      </p:sp>
      <p:pic>
        <p:nvPicPr>
          <p:cNvPr id="13" name="Grafik 12">
            <a:hlinkClick r:id="rId5"/>
            <a:extLst>
              <a:ext uri="{FF2B5EF4-FFF2-40B4-BE49-F238E27FC236}">
                <a16:creationId xmlns:a16="http://schemas.microsoft.com/office/drawing/2014/main" id="{FBB5F019-4276-2A8A-F3D8-22F206A7675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8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207" y="5356716"/>
            <a:ext cx="1022182" cy="9996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39885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30BC9-138A-4226-8EF3-3C69BB5B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" y="308676"/>
            <a:ext cx="8671288" cy="53022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Mittlere Reife &amp; Hauptschulabschluss</a:t>
            </a:r>
            <a:endParaRPr lang="de-DE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37</a:t>
            </a:fld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FDDCFBF0-197C-4D62-9051-23A98F09B9AC}"/>
              </a:ext>
            </a:extLst>
          </p:cNvPr>
          <p:cNvSpPr txBox="1">
            <a:spLocks/>
          </p:cNvSpPr>
          <p:nvPr/>
        </p:nvSpPr>
        <p:spPr>
          <a:xfrm>
            <a:off x="4301328" y="1219014"/>
            <a:ext cx="6710659" cy="489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CB4831F-5E61-38EB-829F-AF1EEC210E40}"/>
              </a:ext>
            </a:extLst>
          </p:cNvPr>
          <p:cNvSpPr/>
          <p:nvPr/>
        </p:nvSpPr>
        <p:spPr>
          <a:xfrm>
            <a:off x="348022" y="989012"/>
            <a:ext cx="2476572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platzhalter 3">
            <a:extLst>
              <a:ext uri="{FF2B5EF4-FFF2-40B4-BE49-F238E27FC236}">
                <a16:creationId xmlns:a16="http://schemas.microsoft.com/office/drawing/2014/main" id="{1F98968B-D625-4C33-29EE-3107867095F6}"/>
              </a:ext>
            </a:extLst>
          </p:cNvPr>
          <p:cNvSpPr txBox="1">
            <a:spLocks/>
          </p:cNvSpPr>
          <p:nvPr/>
        </p:nvSpPr>
        <p:spPr>
          <a:xfrm>
            <a:off x="4453728" y="1377857"/>
            <a:ext cx="6710659" cy="489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3600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B65888-2ED0-9794-22B1-45FA0D22137C}"/>
              </a:ext>
            </a:extLst>
          </p:cNvPr>
          <p:cNvSpPr txBox="1">
            <a:spLocks/>
          </p:cNvSpPr>
          <p:nvPr/>
        </p:nvSpPr>
        <p:spPr>
          <a:xfrm>
            <a:off x="4286034" y="1311347"/>
            <a:ext cx="7117312" cy="917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2698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Zusätzlicher Erwerb der Mittleren Reife       und des Hauptschulabschlusses</a:t>
            </a:r>
            <a:endParaRPr lang="de-DE" sz="24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9C2F812-6EED-1756-CEA1-C68799AEDDA8}"/>
              </a:ext>
            </a:extLst>
          </p:cNvPr>
          <p:cNvSpPr txBox="1"/>
          <p:nvPr/>
        </p:nvSpPr>
        <p:spPr>
          <a:xfrm>
            <a:off x="5529606" y="2577386"/>
            <a:ext cx="3316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Ausbildungsabschluss</a:t>
            </a:r>
          </a:p>
        </p:txBody>
      </p:sp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E906D379-66A8-CABB-121E-837F92961683}"/>
              </a:ext>
            </a:extLst>
          </p:cNvPr>
          <p:cNvSpPr/>
          <p:nvPr/>
        </p:nvSpPr>
        <p:spPr>
          <a:xfrm rot="1883541">
            <a:off x="6122012" y="3163159"/>
            <a:ext cx="202715" cy="80621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Pfeil: nach unten 10">
            <a:extLst>
              <a:ext uri="{FF2B5EF4-FFF2-40B4-BE49-F238E27FC236}">
                <a16:creationId xmlns:a16="http://schemas.microsoft.com/office/drawing/2014/main" id="{5281D67A-FD8E-265E-58B8-1F75745BB57F}"/>
              </a:ext>
            </a:extLst>
          </p:cNvPr>
          <p:cNvSpPr/>
          <p:nvPr/>
        </p:nvSpPr>
        <p:spPr>
          <a:xfrm rot="19408405">
            <a:off x="7744319" y="3175301"/>
            <a:ext cx="200743" cy="80742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FE58B0A-8284-B38A-6C0F-63743E674667}"/>
              </a:ext>
            </a:extLst>
          </p:cNvPr>
          <p:cNvSpPr txBox="1"/>
          <p:nvPr/>
        </p:nvSpPr>
        <p:spPr>
          <a:xfrm>
            <a:off x="6519868" y="3566267"/>
            <a:ext cx="105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Erwerb von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80CC048-D9D2-70DA-8713-D6A312175A28}"/>
              </a:ext>
            </a:extLst>
          </p:cNvPr>
          <p:cNvSpPr txBox="1"/>
          <p:nvPr/>
        </p:nvSpPr>
        <p:spPr>
          <a:xfrm>
            <a:off x="4421655" y="4372585"/>
            <a:ext cx="6204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Mittlerer Reife             Hauptschulabschluss                                  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E642E9B0-FE3A-8310-F4F8-B5CCB6D24B35}"/>
              </a:ext>
            </a:extLst>
          </p:cNvPr>
          <p:cNvSpPr txBox="1">
            <a:spLocks/>
          </p:cNvSpPr>
          <p:nvPr/>
        </p:nvSpPr>
        <p:spPr>
          <a:xfrm>
            <a:off x="405171" y="1219014"/>
            <a:ext cx="2407253" cy="489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Digitales</a:t>
            </a:r>
          </a:p>
          <a:p>
            <a:pPr>
              <a:lnSpc>
                <a:spcPct val="17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Leistungsfeststellung</a:t>
            </a:r>
          </a:p>
          <a:p>
            <a:pPr>
              <a:lnSpc>
                <a:spcPct val="17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Nachteilsausgleich</a:t>
            </a:r>
          </a:p>
          <a:p>
            <a:pPr>
              <a:lnSpc>
                <a:spcPct val="12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Erwerb Fachhochschulreife</a:t>
            </a:r>
          </a:p>
          <a:p>
            <a:pPr>
              <a:lnSpc>
                <a:spcPct val="120000"/>
              </a:lnSpc>
            </a:pPr>
            <a:r>
              <a:rPr lang="de-DE" sz="1700" b="1" dirty="0">
                <a:solidFill>
                  <a:schemeClr val="bg1"/>
                </a:solidFill>
                <a:latin typeface="Arial Nova" panose="020B0504020202020204" pitchFamily="34" charset="0"/>
              </a:rPr>
              <a:t>Erwerb Mittlere Reife &amp; Hauptschulabschluss</a:t>
            </a:r>
          </a:p>
          <a:p>
            <a:pPr>
              <a:lnSpc>
                <a:spcPct val="17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Zusatzqualifikationen</a:t>
            </a:r>
          </a:p>
          <a:p>
            <a:pPr>
              <a:lnSpc>
                <a:spcPct val="12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Internationale   Aktivitäten</a:t>
            </a:r>
          </a:p>
          <a:p>
            <a:endParaRPr lang="de-DE" sz="2300" dirty="0"/>
          </a:p>
          <a:p>
            <a:endParaRPr lang="de-DE" sz="2300" dirty="0"/>
          </a:p>
          <a:p>
            <a:endParaRPr lang="de-DE" dirty="0"/>
          </a:p>
        </p:txBody>
      </p:sp>
      <p:pic>
        <p:nvPicPr>
          <p:cNvPr id="13" name="Grafik 12">
            <a:hlinkClick r:id="rId4"/>
            <a:extLst>
              <a:ext uri="{FF2B5EF4-FFF2-40B4-BE49-F238E27FC236}">
                <a16:creationId xmlns:a16="http://schemas.microsoft.com/office/drawing/2014/main" id="{4BA48F9D-5C01-131E-2E51-B64745428E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8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325" y="5337830"/>
            <a:ext cx="1022182" cy="9996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028993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38</a:t>
            </a:fld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FDDCFBF0-197C-4D62-9051-23A98F09B9AC}"/>
              </a:ext>
            </a:extLst>
          </p:cNvPr>
          <p:cNvSpPr txBox="1">
            <a:spLocks/>
          </p:cNvSpPr>
          <p:nvPr/>
        </p:nvSpPr>
        <p:spPr>
          <a:xfrm>
            <a:off x="4301328" y="1225457"/>
            <a:ext cx="6710659" cy="489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r>
              <a:rPr lang="de-DE" sz="3600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 </a:t>
            </a: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F419BFD-ABEA-7046-8460-AFF76AA303A9}"/>
              </a:ext>
            </a:extLst>
          </p:cNvPr>
          <p:cNvSpPr txBox="1">
            <a:spLocks/>
          </p:cNvSpPr>
          <p:nvPr/>
        </p:nvSpPr>
        <p:spPr>
          <a:xfrm>
            <a:off x="3628596" y="1075346"/>
            <a:ext cx="5881195" cy="447411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67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ICDL-Zertifikat  </a:t>
            </a:r>
          </a:p>
          <a:p>
            <a:r>
              <a:rPr lang="de-DE" sz="59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Der Internationale </a:t>
            </a:r>
          </a:p>
          <a:p>
            <a:r>
              <a:rPr lang="de-DE" sz="59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Computer Führerschein</a:t>
            </a:r>
            <a:r>
              <a:rPr lang="de-DE" sz="59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de-DE" sz="59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(ICDL</a:t>
            </a:r>
            <a:r>
              <a:rPr lang="de-DE" sz="5900" baseline="30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®</a:t>
            </a:r>
            <a:r>
              <a:rPr lang="de-DE" sz="59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)</a:t>
            </a:r>
            <a:endParaRPr lang="de-DE" sz="8400" dirty="0">
              <a:solidFill>
                <a:schemeClr val="accent1">
                  <a:lumMod val="50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50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50000"/>
                </a:schemeClr>
              </a:solidFill>
              <a:latin typeface="Arial Nova" panose="020B0504020202020204" pitchFamily="34" charset="0"/>
            </a:endParaRPr>
          </a:p>
          <a:p>
            <a:r>
              <a:rPr lang="de-DE" sz="67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ICDL-Lehrkraft und Testleiter</a:t>
            </a:r>
          </a:p>
          <a:p>
            <a:r>
              <a:rPr lang="de-DE" sz="67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Guido Gläser </a:t>
            </a:r>
          </a:p>
          <a:p>
            <a:r>
              <a:rPr lang="de-DE" sz="67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guido.glaeser@mws.schule</a:t>
            </a:r>
          </a:p>
          <a:p>
            <a:endParaRPr lang="de-DE" sz="3600" dirty="0">
              <a:solidFill>
                <a:srgbClr val="FF0000"/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rgbClr val="FF0000"/>
              </a:solidFill>
              <a:latin typeface="Arial Nova" panose="020B0504020202020204" pitchFamily="34" charset="0"/>
            </a:endParaRPr>
          </a:p>
          <a:p>
            <a:pPr algn="ctr"/>
            <a:r>
              <a:rPr lang="de-DE" sz="4200" dirty="0">
                <a:latin typeface="Arial Nova" panose="020B0504020202020204" pitchFamily="34" charset="0"/>
              </a:rPr>
              <a:t>[</a:t>
            </a:r>
            <a:r>
              <a:rPr lang="de-DE" sz="4200" dirty="0">
                <a:solidFill>
                  <a:srgbClr val="FF0000"/>
                </a:solidFill>
                <a:latin typeface="Arial Nova" panose="020B0504020202020204" pitchFamily="34" charset="0"/>
                <a:hlinkClick r:id="rId3"/>
              </a:rPr>
              <a:t>ICDL-Site der MWS-Homepage</a:t>
            </a:r>
            <a:r>
              <a:rPr lang="de-DE" sz="4200" dirty="0">
                <a:latin typeface="Arial Nova" panose="020B0504020202020204" pitchFamily="34" charset="0"/>
              </a:rPr>
              <a:t>]</a:t>
            </a:r>
          </a:p>
          <a:p>
            <a:endParaRPr lang="de-DE" sz="3600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pic>
        <p:nvPicPr>
          <p:cNvPr id="1026" name="Picture 2" descr="testcenter_logo">
            <a:extLst>
              <a:ext uri="{FF2B5EF4-FFF2-40B4-BE49-F238E27FC236}">
                <a16:creationId xmlns:a16="http://schemas.microsoft.com/office/drawing/2014/main" id="{1C172B13-2C53-B207-3FE6-FDE9B1D7B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1685" y="2274832"/>
            <a:ext cx="2075144" cy="20751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CE9BDDB4-268B-9A76-027E-F19F53A7D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" y="308676"/>
            <a:ext cx="8671288" cy="53022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Zusatzqualifikationen</a:t>
            </a:r>
            <a:endParaRPr lang="de-DE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F75DE7A-680A-4F76-AEA5-2B8D66B18E93}"/>
              </a:ext>
            </a:extLst>
          </p:cNvPr>
          <p:cNvSpPr/>
          <p:nvPr/>
        </p:nvSpPr>
        <p:spPr>
          <a:xfrm>
            <a:off x="348022" y="989012"/>
            <a:ext cx="2476572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3DD8E452-A6F0-2F33-04F2-D00BF8E01D4D}"/>
              </a:ext>
            </a:extLst>
          </p:cNvPr>
          <p:cNvPicPr/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platzhalter 3">
            <a:extLst>
              <a:ext uri="{FF2B5EF4-FFF2-40B4-BE49-F238E27FC236}">
                <a16:creationId xmlns:a16="http://schemas.microsoft.com/office/drawing/2014/main" id="{2C06FC95-DEF0-6DA8-0534-E47E2FC183E2}"/>
              </a:ext>
            </a:extLst>
          </p:cNvPr>
          <p:cNvSpPr txBox="1">
            <a:spLocks/>
          </p:cNvSpPr>
          <p:nvPr/>
        </p:nvSpPr>
        <p:spPr>
          <a:xfrm>
            <a:off x="405171" y="1219014"/>
            <a:ext cx="2407253" cy="489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Digitales</a:t>
            </a:r>
          </a:p>
          <a:p>
            <a:pPr>
              <a:lnSpc>
                <a:spcPct val="17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Leistungsfeststellung</a:t>
            </a:r>
          </a:p>
          <a:p>
            <a:pPr>
              <a:lnSpc>
                <a:spcPct val="17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Nachteilsausgleich</a:t>
            </a:r>
          </a:p>
          <a:p>
            <a:pPr>
              <a:lnSpc>
                <a:spcPct val="12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Erwerb Fachhochschulreife</a:t>
            </a:r>
          </a:p>
          <a:p>
            <a:pPr>
              <a:lnSpc>
                <a:spcPct val="12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Erwerb Mittlere Reife &amp; Hauptschulabschluss</a:t>
            </a:r>
          </a:p>
          <a:p>
            <a:pPr>
              <a:lnSpc>
                <a:spcPct val="170000"/>
              </a:lnSpc>
            </a:pPr>
            <a:r>
              <a:rPr lang="de-DE" sz="1700" b="1" dirty="0">
                <a:solidFill>
                  <a:schemeClr val="bg1"/>
                </a:solidFill>
                <a:latin typeface="Arial Nova" panose="020B0504020202020204" pitchFamily="34" charset="0"/>
              </a:rPr>
              <a:t>Zusatzqualifikationen</a:t>
            </a:r>
          </a:p>
          <a:p>
            <a:pPr>
              <a:lnSpc>
                <a:spcPct val="12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Internationale   Aktivitäten</a:t>
            </a:r>
          </a:p>
          <a:p>
            <a:endParaRPr lang="de-DE" sz="2300" dirty="0"/>
          </a:p>
          <a:p>
            <a:endParaRPr lang="de-DE" sz="23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1970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39</a:t>
            </a:fld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FDDCFBF0-197C-4D62-9051-23A98F09B9AC}"/>
              </a:ext>
            </a:extLst>
          </p:cNvPr>
          <p:cNvSpPr txBox="1">
            <a:spLocks/>
          </p:cNvSpPr>
          <p:nvPr/>
        </p:nvSpPr>
        <p:spPr>
          <a:xfrm>
            <a:off x="4301328" y="1225457"/>
            <a:ext cx="6710659" cy="489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r>
              <a:rPr lang="de-DE" sz="3600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 </a:t>
            </a: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E08C2EEA-4163-ED46-23AA-9C2ACC4D8677}"/>
              </a:ext>
            </a:extLst>
          </p:cNvPr>
          <p:cNvSpPr txBox="1">
            <a:spLocks/>
          </p:cNvSpPr>
          <p:nvPr/>
        </p:nvSpPr>
        <p:spPr>
          <a:xfrm>
            <a:off x="3556360" y="1116248"/>
            <a:ext cx="6129155" cy="48944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KMK-Zertifikat „Englisch“</a:t>
            </a:r>
          </a:p>
          <a:p>
            <a:r>
              <a:rPr lang="de-DE" sz="28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z.B. für Automobilkaufleute,    Bankkaufleute, Industriekaufleute, Rechtsberufe, Versicherungsberufe</a:t>
            </a:r>
          </a:p>
          <a:p>
            <a:endParaRPr lang="de-DE" sz="2400" dirty="0">
              <a:solidFill>
                <a:schemeClr val="accent1">
                  <a:lumMod val="50000"/>
                </a:schemeClr>
              </a:solidFill>
              <a:latin typeface="Arial Nova" panose="020B0504020202020204" pitchFamily="34" charset="0"/>
            </a:endParaRPr>
          </a:p>
          <a:p>
            <a:r>
              <a:rPr lang="de-DE" sz="32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organisierende KMK-Lehrkraft </a:t>
            </a:r>
          </a:p>
          <a:p>
            <a:r>
              <a:rPr lang="de-DE" sz="32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Kathrin Kreissl</a:t>
            </a:r>
          </a:p>
          <a:p>
            <a:r>
              <a:rPr lang="de-DE" sz="3200" dirty="0" err="1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k.kreissl@mws.schule</a:t>
            </a:r>
            <a:endParaRPr lang="de-DE" sz="3200" dirty="0">
              <a:solidFill>
                <a:schemeClr val="accent1">
                  <a:lumMod val="50000"/>
                </a:schemeClr>
              </a:solidFill>
              <a:latin typeface="Arial Nova" panose="020B0504020202020204" pitchFamily="34" charset="0"/>
            </a:endParaRPr>
          </a:p>
          <a:p>
            <a:endParaRPr lang="de-DE" sz="3200" dirty="0">
              <a:latin typeface="Arial Nova" panose="020B0504020202020204" pitchFamily="34" charset="0"/>
            </a:endParaRPr>
          </a:p>
          <a:p>
            <a:pPr algn="ctr"/>
            <a:r>
              <a:rPr lang="de-DE" sz="2000" dirty="0">
                <a:latin typeface="Arial Nova" panose="020B0504020202020204" pitchFamily="34" charset="0"/>
              </a:rPr>
              <a:t>[</a:t>
            </a:r>
            <a:r>
              <a:rPr lang="de-DE" sz="2000" dirty="0">
                <a:latin typeface="Arial Nova" panose="020B0504020202020204" pitchFamily="34" charset="0"/>
                <a:hlinkClick r:id="rId3"/>
              </a:rPr>
              <a:t>KMK-Site der MWS-Homepage</a:t>
            </a:r>
            <a:r>
              <a:rPr lang="de-DE" sz="2000" dirty="0">
                <a:latin typeface="Arial Nova" panose="020B0504020202020204" pitchFamily="34" charset="0"/>
              </a:rPr>
              <a:t>]</a:t>
            </a:r>
            <a:endParaRPr lang="de-DE" sz="3200" dirty="0">
              <a:latin typeface="Arial Nova" panose="020B05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229F06-4359-C226-006E-563369D85E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5412" y="2537745"/>
            <a:ext cx="1871417" cy="11284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F75A4C84-24F3-A797-0C49-74F777C03B96}"/>
              </a:ext>
            </a:extLst>
          </p:cNvPr>
          <p:cNvSpPr txBox="1">
            <a:spLocks/>
          </p:cNvSpPr>
          <p:nvPr/>
        </p:nvSpPr>
        <p:spPr>
          <a:xfrm>
            <a:off x="251039" y="308676"/>
            <a:ext cx="8789930" cy="5302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900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Zusatzqualifikationen</a:t>
            </a:r>
            <a:endParaRPr lang="de-DE" sz="2900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E4C12F5-770C-C2F1-FA05-D32765981059}"/>
              </a:ext>
            </a:extLst>
          </p:cNvPr>
          <p:cNvSpPr/>
          <p:nvPr/>
        </p:nvSpPr>
        <p:spPr>
          <a:xfrm>
            <a:off x="348022" y="989012"/>
            <a:ext cx="2476572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40CBE9F-429A-E064-ACDC-74BC8CAF0CC4}"/>
              </a:ext>
            </a:extLst>
          </p:cNvPr>
          <p:cNvPicPr/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B06B9049-ABF0-9923-89FE-E4F93CEE69C7}"/>
              </a:ext>
            </a:extLst>
          </p:cNvPr>
          <p:cNvSpPr txBox="1">
            <a:spLocks/>
          </p:cNvSpPr>
          <p:nvPr/>
        </p:nvSpPr>
        <p:spPr>
          <a:xfrm>
            <a:off x="405171" y="1219014"/>
            <a:ext cx="2407253" cy="489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Digitales</a:t>
            </a:r>
          </a:p>
          <a:p>
            <a:pPr>
              <a:lnSpc>
                <a:spcPct val="17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Leistungsfeststellung</a:t>
            </a:r>
          </a:p>
          <a:p>
            <a:pPr>
              <a:lnSpc>
                <a:spcPct val="17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Nachteilsausgleich</a:t>
            </a:r>
          </a:p>
          <a:p>
            <a:pPr>
              <a:lnSpc>
                <a:spcPct val="12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Erwerb Fachhochschulreife</a:t>
            </a:r>
          </a:p>
          <a:p>
            <a:pPr>
              <a:lnSpc>
                <a:spcPct val="12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Erwerb Mittlere Reife &amp; Hauptschulabschluss</a:t>
            </a:r>
          </a:p>
          <a:p>
            <a:pPr>
              <a:lnSpc>
                <a:spcPct val="170000"/>
              </a:lnSpc>
            </a:pPr>
            <a:r>
              <a:rPr lang="de-DE" sz="1700" b="1" dirty="0">
                <a:solidFill>
                  <a:schemeClr val="bg1"/>
                </a:solidFill>
                <a:latin typeface="Arial Nova" panose="020B0504020202020204" pitchFamily="34" charset="0"/>
              </a:rPr>
              <a:t>Zusatzqualifikationen</a:t>
            </a:r>
          </a:p>
          <a:p>
            <a:pPr>
              <a:lnSpc>
                <a:spcPct val="12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Internationale   Aktivitäten</a:t>
            </a:r>
          </a:p>
          <a:p>
            <a:endParaRPr lang="de-DE" sz="2300" dirty="0"/>
          </a:p>
          <a:p>
            <a:endParaRPr lang="de-DE" sz="23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012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FD01D3D-E36B-0D64-28AB-F6BF74A6E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589" y="1001897"/>
            <a:ext cx="8785280" cy="535445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5330BC9-138A-4226-8EF3-3C69BB5B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" y="308676"/>
            <a:ext cx="5304633" cy="53022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So findest Du Dich zurecht</a:t>
            </a:r>
            <a:endParaRPr lang="de-DE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4</a:t>
            </a:fld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FDDCFBF0-197C-4D62-9051-23A98F09B9AC}"/>
              </a:ext>
            </a:extLst>
          </p:cNvPr>
          <p:cNvSpPr txBox="1">
            <a:spLocks/>
          </p:cNvSpPr>
          <p:nvPr/>
        </p:nvSpPr>
        <p:spPr>
          <a:xfrm>
            <a:off x="4301328" y="1219014"/>
            <a:ext cx="6710659" cy="489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CB4831F-5E61-38EB-829F-AF1EEC210E40}"/>
              </a:ext>
            </a:extLst>
          </p:cNvPr>
          <p:cNvSpPr/>
          <p:nvPr/>
        </p:nvSpPr>
        <p:spPr>
          <a:xfrm>
            <a:off x="348022" y="989012"/>
            <a:ext cx="2353614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907BE65B-8492-21D2-6F92-5D5B9E2B5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5172" y="1219014"/>
            <a:ext cx="2157919" cy="489444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de-DE" sz="2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Dein Stundenplan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2900" b="1" dirty="0">
                <a:solidFill>
                  <a:schemeClr val="bg1"/>
                </a:solidFill>
                <a:latin typeface="Arial Nova" panose="020B0504020202020204" pitchFamily="34" charset="0"/>
              </a:rPr>
              <a:t>So findest Du Dich zurecht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Auf ein gutes Miteinander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Digital? Unbedingt!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Ermäßigung? Na klar!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Datenschutz? Darauf legen wir Wert!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Infos von Dir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platzhalter 3">
            <a:extLst>
              <a:ext uri="{FF2B5EF4-FFF2-40B4-BE49-F238E27FC236}">
                <a16:creationId xmlns:a16="http://schemas.microsoft.com/office/drawing/2014/main" id="{6304E10C-5FC2-443E-1C66-30552E03505F}"/>
              </a:ext>
            </a:extLst>
          </p:cNvPr>
          <p:cNvSpPr txBox="1">
            <a:spLocks/>
          </p:cNvSpPr>
          <p:nvPr/>
        </p:nvSpPr>
        <p:spPr>
          <a:xfrm>
            <a:off x="3596244" y="1534991"/>
            <a:ext cx="3071530" cy="11723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3600" dirty="0">
                <a:solidFill>
                  <a:schemeClr val="bg1"/>
                </a:solidFill>
                <a:latin typeface="Arial Nova" panose="020B0504020202020204" pitchFamily="34" charset="0"/>
              </a:rPr>
              <a:t>Haus B</a:t>
            </a:r>
          </a:p>
          <a:p>
            <a:pPr>
              <a:lnSpc>
                <a:spcPct val="100000"/>
              </a:lnSpc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Räume B 01 bis B 49</a:t>
            </a:r>
          </a:p>
          <a:p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3A36D496-BB2D-7557-AF63-A2C334634E24}"/>
              </a:ext>
            </a:extLst>
          </p:cNvPr>
          <p:cNvSpPr txBox="1">
            <a:spLocks/>
          </p:cNvSpPr>
          <p:nvPr/>
        </p:nvSpPr>
        <p:spPr>
          <a:xfrm>
            <a:off x="8282270" y="2176372"/>
            <a:ext cx="3071530" cy="11723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3600" dirty="0">
                <a:solidFill>
                  <a:schemeClr val="bg1"/>
                </a:solidFill>
                <a:latin typeface="Arial Nova" panose="020B0504020202020204" pitchFamily="34" charset="0"/>
              </a:rPr>
              <a:t>Haus C</a:t>
            </a:r>
          </a:p>
          <a:p>
            <a:pPr>
              <a:lnSpc>
                <a:spcPct val="100000"/>
              </a:lnSpc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Räume C 7 bis C 312</a:t>
            </a:r>
          </a:p>
          <a:p>
            <a:pPr>
              <a:lnSpc>
                <a:spcPct val="100000"/>
              </a:lnSpc>
            </a:pPr>
            <a:endParaRPr lang="de-DE" sz="2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CEAD8BAA-E147-8B90-9E37-9B929DB3F686}"/>
              </a:ext>
            </a:extLst>
          </p:cNvPr>
          <p:cNvSpPr txBox="1">
            <a:spLocks/>
          </p:cNvSpPr>
          <p:nvPr/>
        </p:nvSpPr>
        <p:spPr>
          <a:xfrm>
            <a:off x="7119116" y="3756293"/>
            <a:ext cx="1175854" cy="6825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DE" sz="3600" dirty="0">
                <a:solidFill>
                  <a:schemeClr val="bg1"/>
                </a:solidFill>
                <a:latin typeface="Arial Nova" panose="020B0504020202020204" pitchFamily="34" charset="0"/>
              </a:rPr>
              <a:t>Aula</a:t>
            </a:r>
            <a:endParaRPr lang="de-DE" sz="2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ctr"/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ctr"/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ctr"/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953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40</a:t>
            </a:fld>
            <a:endParaRPr lang="de-DE" dirty="0"/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59F7BA12-5201-5911-D38C-62342D879E96}"/>
              </a:ext>
            </a:extLst>
          </p:cNvPr>
          <p:cNvSpPr txBox="1">
            <a:spLocks/>
          </p:cNvSpPr>
          <p:nvPr/>
        </p:nvSpPr>
        <p:spPr>
          <a:xfrm>
            <a:off x="3605158" y="1225457"/>
            <a:ext cx="6106586" cy="4894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z.B. Praktika, Schulprojekte, Schüler-austausch, Begegnungsfahrten, …</a:t>
            </a:r>
            <a:endParaRPr lang="de-DE" sz="3200" dirty="0">
              <a:solidFill>
                <a:schemeClr val="accent1">
                  <a:lumMod val="50000"/>
                </a:schemeClr>
              </a:solidFill>
              <a:latin typeface="Arial Nova" panose="020B0504020202020204" pitchFamily="34" charset="0"/>
            </a:endParaRPr>
          </a:p>
          <a:p>
            <a:endParaRPr lang="de-DE" sz="3200" dirty="0">
              <a:solidFill>
                <a:schemeClr val="accent1">
                  <a:lumMod val="50000"/>
                </a:schemeClr>
              </a:solidFill>
              <a:latin typeface="Arial Nova" panose="020B0504020202020204" pitchFamily="34" charset="0"/>
            </a:endParaRPr>
          </a:p>
          <a:p>
            <a:r>
              <a:rPr lang="de-DE" sz="32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Beratungslehrkräfte</a:t>
            </a:r>
          </a:p>
          <a:p>
            <a:r>
              <a:rPr lang="de-DE" sz="32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Annika Findt &amp; Tobias Alsen </a:t>
            </a:r>
          </a:p>
          <a:p>
            <a:endParaRPr lang="de-DE" sz="3200" dirty="0">
              <a:solidFill>
                <a:schemeClr val="accent1">
                  <a:lumMod val="50000"/>
                </a:schemeClr>
              </a:solidFill>
              <a:latin typeface="Arial Nova" panose="020B0504020202020204" pitchFamily="34" charset="0"/>
            </a:endParaRPr>
          </a:p>
          <a:p>
            <a:r>
              <a:rPr lang="de-DE" sz="32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Kontakt</a:t>
            </a:r>
          </a:p>
          <a:p>
            <a:r>
              <a:rPr lang="de-DE" sz="32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auslandsteam@mws.schule</a:t>
            </a:r>
          </a:p>
          <a:p>
            <a:endParaRPr lang="de-DE" sz="2600" dirty="0">
              <a:solidFill>
                <a:srgbClr val="FF0000"/>
              </a:solidFill>
              <a:latin typeface="Arial Nova" panose="020B0504020202020204" pitchFamily="34" charset="0"/>
            </a:endParaRPr>
          </a:p>
          <a:p>
            <a:pPr algn="ctr"/>
            <a:r>
              <a:rPr lang="de-DE" sz="2200" dirty="0">
                <a:latin typeface="Arial Nova" panose="020B0504020202020204" pitchFamily="34" charset="0"/>
              </a:rPr>
              <a:t>[</a:t>
            </a:r>
            <a:r>
              <a:rPr lang="de-DE" sz="2200" dirty="0">
                <a:latin typeface="Arial Nova" panose="020B0504020202020204" pitchFamily="34" charset="0"/>
                <a:hlinkClick r:id="rId3"/>
              </a:rPr>
              <a:t>Auslandsteam-Site der MWS-Homepage</a:t>
            </a:r>
            <a:r>
              <a:rPr lang="de-DE" sz="2200" dirty="0">
                <a:latin typeface="Arial Nova" panose="020B0504020202020204" pitchFamily="34" charset="0"/>
              </a:rPr>
              <a:t>]</a:t>
            </a:r>
            <a:endParaRPr lang="de-DE" sz="3200" dirty="0">
              <a:latin typeface="Arial Nova" panose="020B05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8E1E7C6-5597-0C3D-0775-6A48B81A61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1625" y="2490324"/>
            <a:ext cx="2202353" cy="1347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68A18E57-53C9-69B7-863A-06B29BCC3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" y="308676"/>
            <a:ext cx="8671288" cy="530225"/>
          </a:xfrm>
        </p:spPr>
        <p:txBody>
          <a:bodyPr>
            <a:normAutofit fontScale="90000"/>
          </a:bodyPr>
          <a:lstStyle/>
          <a:p>
            <a:r>
              <a:rPr lang="de-DE" sz="3200" b="1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Internationale Aktivitäten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E45F218-4EE2-66F3-D180-9051F3B58A86}"/>
              </a:ext>
            </a:extLst>
          </p:cNvPr>
          <p:cNvSpPr/>
          <p:nvPr/>
        </p:nvSpPr>
        <p:spPr>
          <a:xfrm>
            <a:off x="348022" y="989012"/>
            <a:ext cx="2476572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BBD1478-5366-6EC7-B67F-E889CBCE84E6}"/>
              </a:ext>
            </a:extLst>
          </p:cNvPr>
          <p:cNvPicPr/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platzhalter 3">
            <a:extLst>
              <a:ext uri="{FF2B5EF4-FFF2-40B4-BE49-F238E27FC236}">
                <a16:creationId xmlns:a16="http://schemas.microsoft.com/office/drawing/2014/main" id="{BFB4FC34-D016-ECA0-E336-97D2F6272F5B}"/>
              </a:ext>
            </a:extLst>
          </p:cNvPr>
          <p:cNvSpPr txBox="1">
            <a:spLocks/>
          </p:cNvSpPr>
          <p:nvPr/>
        </p:nvSpPr>
        <p:spPr>
          <a:xfrm>
            <a:off x="405171" y="1219014"/>
            <a:ext cx="2407253" cy="489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Digitales</a:t>
            </a:r>
          </a:p>
          <a:p>
            <a:pPr>
              <a:lnSpc>
                <a:spcPct val="17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Leistungsfeststellung</a:t>
            </a:r>
          </a:p>
          <a:p>
            <a:pPr>
              <a:lnSpc>
                <a:spcPct val="17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Nachteilsausgleich</a:t>
            </a:r>
          </a:p>
          <a:p>
            <a:pPr>
              <a:lnSpc>
                <a:spcPct val="12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Erwerb Fachhochschulreife</a:t>
            </a:r>
          </a:p>
          <a:p>
            <a:pPr>
              <a:lnSpc>
                <a:spcPct val="12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Erwerb Mittlere Reife &amp; Hauptschulabschluss</a:t>
            </a:r>
          </a:p>
          <a:p>
            <a:pPr>
              <a:lnSpc>
                <a:spcPct val="170000"/>
              </a:lnSpc>
            </a:pPr>
            <a:r>
              <a:rPr lang="de-DE" dirty="0">
                <a:solidFill>
                  <a:schemeClr val="bg1"/>
                </a:solidFill>
                <a:latin typeface="Arial Nova" panose="020B0504020202020204" pitchFamily="34" charset="0"/>
              </a:rPr>
              <a:t>Zusatzqualifikationen</a:t>
            </a:r>
          </a:p>
          <a:p>
            <a:pPr>
              <a:lnSpc>
                <a:spcPct val="120000"/>
              </a:lnSpc>
            </a:pPr>
            <a:r>
              <a:rPr lang="de-DE" sz="1800" b="1" dirty="0">
                <a:solidFill>
                  <a:schemeClr val="bg1"/>
                </a:solidFill>
                <a:latin typeface="Arial Nova" panose="020B0504020202020204" pitchFamily="34" charset="0"/>
              </a:rPr>
              <a:t>Internationale   Aktivitäten</a:t>
            </a:r>
          </a:p>
          <a:p>
            <a:endParaRPr lang="de-DE" sz="2300" dirty="0"/>
          </a:p>
          <a:p>
            <a:endParaRPr lang="de-DE" sz="23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2308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0A51A88-9EE3-78A8-A3AE-3DC5AE247D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7885968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A84FB39A-79CB-402C-B1B5-C96566577BF2}"/>
              </a:ext>
            </a:extLst>
          </p:cNvPr>
          <p:cNvSpPr txBox="1">
            <a:spLocks/>
          </p:cNvSpPr>
          <p:nvPr/>
        </p:nvSpPr>
        <p:spPr>
          <a:xfrm>
            <a:off x="1147139" y="745717"/>
            <a:ext cx="9897722" cy="36930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485" indent="-952485" algn="ctr"/>
            <a:r>
              <a:rPr lang="de-DE" altLang="de-DE" sz="5400" b="1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Geschafft!</a:t>
            </a:r>
          </a:p>
          <a:p>
            <a:pPr marL="952485" indent="-952485" algn="ctr"/>
            <a:r>
              <a:rPr lang="de-DE" altLang="de-DE" sz="6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.</a:t>
            </a:r>
          </a:p>
          <a:p>
            <a:pPr marL="952485" indent="-952485" algn="ctr"/>
            <a:r>
              <a:rPr lang="de-DE" altLang="de-DE" sz="5400" b="1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Wir wünschen Euch eine</a:t>
            </a:r>
          </a:p>
          <a:p>
            <a:pPr marL="952485" indent="-952485" algn="ctr"/>
            <a:r>
              <a:rPr lang="de-DE" altLang="de-DE" sz="5400" b="1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erfolgreiche Zeit an der </a:t>
            </a:r>
          </a:p>
          <a:p>
            <a:pPr marL="952485" indent="-952485" algn="ctr"/>
            <a:r>
              <a:rPr lang="de-DE" altLang="de-DE" sz="5400" b="1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</a:rPr>
              <a:t>Max-Weber-Schule!</a:t>
            </a:r>
            <a:endParaRPr lang="de-DE" altLang="de-DE" sz="5400" b="1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pPr marL="952485" indent="-952485" algn="ctr"/>
            <a:endParaRPr lang="de-DE" altLang="de-DE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24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30BC9-138A-4226-8EF3-3C69BB5B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" y="308676"/>
            <a:ext cx="5304633" cy="53022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Lerncasino im Erdgeschoss</a:t>
            </a:r>
            <a:endParaRPr lang="de-DE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5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 descr="Ein Bild, das Boden, Im Haus, Tür, Wand enthält.&#10;&#10;KI-generierte Inhalte können fehlerhaft sein.">
            <a:extLst>
              <a:ext uri="{FF2B5EF4-FFF2-40B4-BE49-F238E27FC236}">
                <a16:creationId xmlns:a16="http://schemas.microsoft.com/office/drawing/2014/main" id="{2382E7C5-BE71-6733-8EEF-5B7520DAF7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486" y="3530453"/>
            <a:ext cx="5268042" cy="26439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FD01D3D-E36B-0D64-28AB-F6BF74A6E0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720" y="989012"/>
            <a:ext cx="2107541" cy="16458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AA279042-2D18-0FE3-D6C3-2074E3516B86}"/>
              </a:ext>
            </a:extLst>
          </p:cNvPr>
          <p:cNvSpPr txBox="1">
            <a:spLocks/>
          </p:cNvSpPr>
          <p:nvPr/>
        </p:nvSpPr>
        <p:spPr>
          <a:xfrm>
            <a:off x="3961594" y="1086158"/>
            <a:ext cx="1694523" cy="766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>
                <a:solidFill>
                  <a:schemeClr val="bg1"/>
                </a:solidFill>
                <a:latin typeface="Arial Nova" panose="020B0504020202020204" pitchFamily="34" charset="0"/>
              </a:rPr>
              <a:t>Haus B</a:t>
            </a:r>
          </a:p>
          <a:p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7" name="Grafik 16" descr="Ein Bild, das Wand, Im Haus, Boden, Inneneinrichtung enthält.">
            <a:extLst>
              <a:ext uri="{FF2B5EF4-FFF2-40B4-BE49-F238E27FC236}">
                <a16:creationId xmlns:a16="http://schemas.microsoft.com/office/drawing/2014/main" id="{81CF352F-7BD1-3D46-6D8B-5DA7B3AECB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486" y="982885"/>
            <a:ext cx="5268042" cy="2371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Grafik 13" descr="Ein Bild, das Text, Schrift enthält.">
            <a:extLst>
              <a:ext uri="{FF2B5EF4-FFF2-40B4-BE49-F238E27FC236}">
                <a16:creationId xmlns:a16="http://schemas.microsoft.com/office/drawing/2014/main" id="{480A3BA0-12AE-6B0E-5BC8-8CD75CCA6C3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06238">
            <a:off x="3893772" y="3153635"/>
            <a:ext cx="2620361" cy="2508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68F567E2-3548-BB79-B79E-C2B11ABAC083}"/>
              </a:ext>
            </a:extLst>
          </p:cNvPr>
          <p:cNvSpPr/>
          <p:nvPr/>
        </p:nvSpPr>
        <p:spPr>
          <a:xfrm>
            <a:off x="348022" y="989012"/>
            <a:ext cx="2353614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C46A078E-0EEA-CAD7-8C51-37D0AF6763E2}"/>
              </a:ext>
            </a:extLst>
          </p:cNvPr>
          <p:cNvSpPr txBox="1">
            <a:spLocks/>
          </p:cNvSpPr>
          <p:nvPr/>
        </p:nvSpPr>
        <p:spPr>
          <a:xfrm>
            <a:off x="405172" y="1219014"/>
            <a:ext cx="2157919" cy="489444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Dein Stundenplan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2600" b="1" dirty="0">
                <a:solidFill>
                  <a:schemeClr val="bg1"/>
                </a:solidFill>
                <a:latin typeface="Arial Nova" panose="020B0504020202020204" pitchFamily="34" charset="0"/>
              </a:rPr>
              <a:t>So findest Du Dich zurecht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Auf ein gutes Miteinander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Digital? Unbedingt!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Ermäßigung? Na klar!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Datenschutz? Darauf legen wir Wert!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Infos von Dir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407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30BC9-138A-4226-8EF3-3C69BB5B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" y="308676"/>
            <a:ext cx="11008840" cy="53022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Lehrerzimmer, Bibliothek, Sekretariat &amp; Schulleitung im 1. OG</a:t>
            </a:r>
            <a:endParaRPr lang="de-DE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6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 descr="Ein Bild, das Im Haus, Boden, Wand, Inneneinrichtung enthält.">
            <a:extLst>
              <a:ext uri="{FF2B5EF4-FFF2-40B4-BE49-F238E27FC236}">
                <a16:creationId xmlns:a16="http://schemas.microsoft.com/office/drawing/2014/main" id="{17825069-459B-666D-6448-40C4062FB5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4974" y="1742130"/>
            <a:ext cx="8447456" cy="4614220"/>
          </a:xfrm>
          <a:prstGeom prst="rect">
            <a:avLst/>
          </a:prstGeom>
        </p:spPr>
      </p:pic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4D374FFA-E5BA-EE3A-96CC-910EFFDFD373}"/>
              </a:ext>
            </a:extLst>
          </p:cNvPr>
          <p:cNvSpPr txBox="1">
            <a:spLocks/>
          </p:cNvSpPr>
          <p:nvPr/>
        </p:nvSpPr>
        <p:spPr>
          <a:xfrm>
            <a:off x="9558460" y="2545248"/>
            <a:ext cx="2228368" cy="4862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 Nova" panose="020B0504020202020204" pitchFamily="34" charset="0"/>
              </a:rPr>
              <a:t>Lehrerzimmer</a:t>
            </a:r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ctr"/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ctr"/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8F35CE5-3A9B-448F-5FAA-F402854806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720" y="989012"/>
            <a:ext cx="2107541" cy="16458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7EAA1A5D-11B9-9E79-54D1-56AEE0F754A8}"/>
              </a:ext>
            </a:extLst>
          </p:cNvPr>
          <p:cNvSpPr txBox="1">
            <a:spLocks/>
          </p:cNvSpPr>
          <p:nvPr/>
        </p:nvSpPr>
        <p:spPr>
          <a:xfrm>
            <a:off x="3961594" y="1086158"/>
            <a:ext cx="1694523" cy="766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>
                <a:solidFill>
                  <a:schemeClr val="bg1"/>
                </a:solidFill>
                <a:latin typeface="Arial Nova" panose="020B0504020202020204" pitchFamily="34" charset="0"/>
              </a:rPr>
              <a:t>Haus B</a:t>
            </a:r>
          </a:p>
          <a:p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B4267CAE-2F01-E157-B61A-3B5A16CD2EE6}"/>
              </a:ext>
            </a:extLst>
          </p:cNvPr>
          <p:cNvSpPr txBox="1">
            <a:spLocks/>
          </p:cNvSpPr>
          <p:nvPr/>
        </p:nvSpPr>
        <p:spPr>
          <a:xfrm>
            <a:off x="4397916" y="5649918"/>
            <a:ext cx="4448343" cy="4834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 Nova" panose="020B0504020202020204" pitchFamily="34" charset="0"/>
              </a:rPr>
              <a:t>Sekretariat &amp; Schulleitung</a:t>
            </a:r>
          </a:p>
          <a:p>
            <a:pPr algn="ctr"/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ctr"/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ctr"/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9" name="Pfeil: nach unten 18">
            <a:extLst>
              <a:ext uri="{FF2B5EF4-FFF2-40B4-BE49-F238E27FC236}">
                <a16:creationId xmlns:a16="http://schemas.microsoft.com/office/drawing/2014/main" id="{58D4976C-E3D5-16B4-3E33-0D6BD20CFEA2}"/>
              </a:ext>
            </a:extLst>
          </p:cNvPr>
          <p:cNvSpPr/>
          <p:nvPr/>
        </p:nvSpPr>
        <p:spPr>
          <a:xfrm rot="5400000">
            <a:off x="3872662" y="5562066"/>
            <a:ext cx="202715" cy="689671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982749B-51FB-AACD-7933-6024D8A30760}"/>
              </a:ext>
            </a:extLst>
          </p:cNvPr>
          <p:cNvSpPr/>
          <p:nvPr/>
        </p:nvSpPr>
        <p:spPr>
          <a:xfrm>
            <a:off x="348022" y="989012"/>
            <a:ext cx="2353614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6F6B70AF-EB9B-9E12-D25C-E150EA58CFD6}"/>
              </a:ext>
            </a:extLst>
          </p:cNvPr>
          <p:cNvSpPr txBox="1">
            <a:spLocks/>
          </p:cNvSpPr>
          <p:nvPr/>
        </p:nvSpPr>
        <p:spPr>
          <a:xfrm>
            <a:off x="405172" y="1219014"/>
            <a:ext cx="2157919" cy="489444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Dein Stundenplan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2600" b="1" dirty="0">
                <a:solidFill>
                  <a:schemeClr val="bg1"/>
                </a:solidFill>
                <a:latin typeface="Arial Nova" panose="020B0504020202020204" pitchFamily="34" charset="0"/>
              </a:rPr>
              <a:t>So findest Du Dich zurecht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Auf ein gutes Miteinander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Digital? Unbedingt!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Ermäßigung? Na klar!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Datenschutz? Darauf legen wir Wert!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Infos von Dir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6DD10028-B9FC-28F6-8B33-C75CFB3C5E28}"/>
              </a:ext>
            </a:extLst>
          </p:cNvPr>
          <p:cNvSpPr txBox="1">
            <a:spLocks/>
          </p:cNvSpPr>
          <p:nvPr/>
        </p:nvSpPr>
        <p:spPr>
          <a:xfrm>
            <a:off x="4739364" y="2585875"/>
            <a:ext cx="1694523" cy="4834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dirty="0">
                <a:solidFill>
                  <a:schemeClr val="bg1"/>
                </a:solidFill>
                <a:latin typeface="Arial Nova" panose="020B0504020202020204" pitchFamily="34" charset="0"/>
              </a:rPr>
              <a:t>Bibliothek</a:t>
            </a:r>
          </a:p>
          <a:p>
            <a:pPr algn="ctr"/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ctr"/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ctr"/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5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30BC9-138A-4226-8EF3-3C69BB5B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" y="308676"/>
            <a:ext cx="5304633" cy="53022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Toiletten im Haus B</a:t>
            </a:r>
            <a:endParaRPr lang="de-DE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7</a:t>
            </a:fld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FDDCFBF0-197C-4D62-9051-23A98F09B9AC}"/>
              </a:ext>
            </a:extLst>
          </p:cNvPr>
          <p:cNvSpPr txBox="1">
            <a:spLocks/>
          </p:cNvSpPr>
          <p:nvPr/>
        </p:nvSpPr>
        <p:spPr>
          <a:xfrm>
            <a:off x="4301328" y="1219014"/>
            <a:ext cx="6710659" cy="489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FD01D3D-E36B-0D64-28AB-F6BF74A6E0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3355" y="989012"/>
            <a:ext cx="8298106" cy="5367339"/>
          </a:xfrm>
          <a:prstGeom prst="rect">
            <a:avLst/>
          </a:prstGeom>
        </p:spPr>
      </p:pic>
      <p:sp>
        <p:nvSpPr>
          <p:cNvPr id="8" name="Textplatzhalter 3">
            <a:extLst>
              <a:ext uri="{FF2B5EF4-FFF2-40B4-BE49-F238E27FC236}">
                <a16:creationId xmlns:a16="http://schemas.microsoft.com/office/drawing/2014/main" id="{3319C1C3-122E-EF34-5A36-E4899A52A7B3}"/>
              </a:ext>
            </a:extLst>
          </p:cNvPr>
          <p:cNvSpPr txBox="1">
            <a:spLocks/>
          </p:cNvSpPr>
          <p:nvPr/>
        </p:nvSpPr>
        <p:spPr>
          <a:xfrm>
            <a:off x="5656420" y="1813219"/>
            <a:ext cx="4758819" cy="4271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4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3. OG</a:t>
            </a:r>
          </a:p>
          <a:p>
            <a:pPr>
              <a:lnSpc>
                <a:spcPct val="150000"/>
              </a:lnSpc>
            </a:pPr>
            <a:r>
              <a:rPr lang="de-DE" sz="4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2. OG </a:t>
            </a:r>
          </a:p>
          <a:p>
            <a:pPr>
              <a:lnSpc>
                <a:spcPct val="150000"/>
              </a:lnSpc>
            </a:pPr>
            <a:endParaRPr lang="de-DE" sz="4000" dirty="0">
              <a:solidFill>
                <a:schemeClr val="accent1">
                  <a:lumMod val="50000"/>
                </a:schemeClr>
              </a:solidFill>
              <a:latin typeface="Arial Nova" panose="020B05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4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EG </a:t>
            </a:r>
          </a:p>
          <a:p>
            <a:pPr>
              <a:lnSpc>
                <a:spcPct val="150000"/>
              </a:lnSpc>
            </a:pPr>
            <a:r>
              <a:rPr lang="de-DE" sz="4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UG</a:t>
            </a:r>
          </a:p>
          <a:p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B7C3459-E82C-D8C3-7B72-DDB66BBA6E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102" y="1813219"/>
            <a:ext cx="703205" cy="69572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602A493-3BE8-129B-C9B3-6305413136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101" y="5403154"/>
            <a:ext cx="703205" cy="69572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A3E8DD-376A-095B-D94A-AEFF88DFFA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20" y="2769775"/>
            <a:ext cx="746086" cy="72818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58EF681-4DE6-4FF4-4E4E-CE5DD161DC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20" y="4459641"/>
            <a:ext cx="746086" cy="72818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E3D37B6-4E06-5156-422B-BC6E9FC1A33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829" y="4459641"/>
            <a:ext cx="746086" cy="72766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5FB01FD-DB61-8D8D-E59E-7C0760FD8AE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710" y="5403154"/>
            <a:ext cx="703205" cy="69937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7CE8F83-7931-3031-88A2-983CC78EF2B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8438" y="4483803"/>
            <a:ext cx="703205" cy="69937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1897ABE-3D23-AC25-586E-4513E07FB3C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720" y="989012"/>
            <a:ext cx="2107541" cy="16458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BE4B5973-A4A0-E413-4A2C-D132D3AD1CC1}"/>
              </a:ext>
            </a:extLst>
          </p:cNvPr>
          <p:cNvSpPr txBox="1">
            <a:spLocks/>
          </p:cNvSpPr>
          <p:nvPr/>
        </p:nvSpPr>
        <p:spPr>
          <a:xfrm>
            <a:off x="3961594" y="1086158"/>
            <a:ext cx="1694523" cy="766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>
                <a:solidFill>
                  <a:schemeClr val="bg1"/>
                </a:solidFill>
                <a:latin typeface="Arial Nova" panose="020B0504020202020204" pitchFamily="34" charset="0"/>
              </a:rPr>
              <a:t>Haus B</a:t>
            </a:r>
          </a:p>
          <a:p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0A16EC44-DD48-07EF-1AD4-6DFD86020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F58DAA80-871D-EC66-152B-D65687BA31B8}"/>
              </a:ext>
            </a:extLst>
          </p:cNvPr>
          <p:cNvSpPr/>
          <p:nvPr/>
        </p:nvSpPr>
        <p:spPr>
          <a:xfrm>
            <a:off x="348022" y="989012"/>
            <a:ext cx="2353614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45022D71-A494-3864-A071-96011EFCA80E}"/>
              </a:ext>
            </a:extLst>
          </p:cNvPr>
          <p:cNvSpPr txBox="1">
            <a:spLocks/>
          </p:cNvSpPr>
          <p:nvPr/>
        </p:nvSpPr>
        <p:spPr>
          <a:xfrm>
            <a:off x="405172" y="1219014"/>
            <a:ext cx="2157919" cy="489444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Dein Stundenplan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2600" b="1" dirty="0">
                <a:solidFill>
                  <a:schemeClr val="bg1"/>
                </a:solidFill>
                <a:latin typeface="Arial Nova" panose="020B0504020202020204" pitchFamily="34" charset="0"/>
              </a:rPr>
              <a:t>So findest Du Dich zurecht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Auf ein gutes Miteinander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Digital? Unbedingt!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Ermäßigung? Na klar!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Datenschutz? Darauf legen wir Wert!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Infos von Dir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089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30BC9-138A-4226-8EF3-3C69BB5B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" y="308676"/>
            <a:ext cx="5304633" cy="53022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Toiletten im Haus C</a:t>
            </a:r>
            <a:endParaRPr lang="de-DE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8</a:t>
            </a:fld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FDDCFBF0-197C-4D62-9051-23A98F09B9AC}"/>
              </a:ext>
            </a:extLst>
          </p:cNvPr>
          <p:cNvSpPr txBox="1">
            <a:spLocks/>
          </p:cNvSpPr>
          <p:nvPr/>
        </p:nvSpPr>
        <p:spPr>
          <a:xfrm>
            <a:off x="4301328" y="1219014"/>
            <a:ext cx="6710659" cy="489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FD01D3D-E36B-0D64-28AB-F6BF74A6E0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3355" y="989012"/>
            <a:ext cx="8298106" cy="5367339"/>
          </a:xfrm>
          <a:prstGeom prst="rect">
            <a:avLst/>
          </a:prstGeom>
        </p:spPr>
      </p:pic>
      <p:sp>
        <p:nvSpPr>
          <p:cNvPr id="8" name="Textplatzhalter 3">
            <a:extLst>
              <a:ext uri="{FF2B5EF4-FFF2-40B4-BE49-F238E27FC236}">
                <a16:creationId xmlns:a16="http://schemas.microsoft.com/office/drawing/2014/main" id="{3319C1C3-122E-EF34-5A36-E4899A52A7B3}"/>
              </a:ext>
            </a:extLst>
          </p:cNvPr>
          <p:cNvSpPr txBox="1">
            <a:spLocks/>
          </p:cNvSpPr>
          <p:nvPr/>
        </p:nvSpPr>
        <p:spPr>
          <a:xfrm>
            <a:off x="4472053" y="1813219"/>
            <a:ext cx="4758819" cy="4271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4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3. OG</a:t>
            </a:r>
          </a:p>
          <a:p>
            <a:pPr>
              <a:lnSpc>
                <a:spcPct val="150000"/>
              </a:lnSpc>
            </a:pPr>
            <a:r>
              <a:rPr lang="de-DE" sz="4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2. OG </a:t>
            </a:r>
          </a:p>
          <a:p>
            <a:pPr>
              <a:lnSpc>
                <a:spcPct val="150000"/>
              </a:lnSpc>
            </a:pPr>
            <a:r>
              <a:rPr lang="de-DE" sz="4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1. OG </a:t>
            </a:r>
          </a:p>
          <a:p>
            <a:pPr>
              <a:lnSpc>
                <a:spcPct val="150000"/>
              </a:lnSpc>
            </a:pPr>
            <a:r>
              <a:rPr lang="de-DE" sz="40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</a:rPr>
              <a:t>EG</a:t>
            </a:r>
          </a:p>
          <a:p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B7C3459-E82C-D8C3-7B72-DDB66BBA6E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848" y="2038010"/>
            <a:ext cx="703205" cy="69572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602A493-3BE8-129B-C9B3-6305413136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357" y="5105210"/>
            <a:ext cx="703205" cy="695724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F58DAA80-871D-EC66-152B-D65687BA31B8}"/>
              </a:ext>
            </a:extLst>
          </p:cNvPr>
          <p:cNvSpPr/>
          <p:nvPr/>
        </p:nvSpPr>
        <p:spPr>
          <a:xfrm>
            <a:off x="348022" y="989012"/>
            <a:ext cx="2353614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45022D71-A494-3864-A071-96011EFCA80E}"/>
              </a:ext>
            </a:extLst>
          </p:cNvPr>
          <p:cNvSpPr txBox="1">
            <a:spLocks/>
          </p:cNvSpPr>
          <p:nvPr/>
        </p:nvSpPr>
        <p:spPr>
          <a:xfrm>
            <a:off x="405172" y="1219014"/>
            <a:ext cx="2157919" cy="489444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Dein Stundenplan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2600" b="1" dirty="0">
                <a:solidFill>
                  <a:schemeClr val="bg1"/>
                </a:solidFill>
                <a:latin typeface="Arial Nova" panose="020B0504020202020204" pitchFamily="34" charset="0"/>
              </a:rPr>
              <a:t>So findest Du Dich zurecht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Auf ein gutes Miteinander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Digital? Unbedingt!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Ermäßigung? Na klar!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Datenschutz? Darauf legen wir Wert!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Infos von Dir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A17B01C-3869-75DE-3C87-C42D8ABD52A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2874" y="1013939"/>
            <a:ext cx="2229878" cy="16279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BE4B5973-A4A0-E413-4A2C-D132D3AD1CC1}"/>
              </a:ext>
            </a:extLst>
          </p:cNvPr>
          <p:cNvSpPr txBox="1">
            <a:spLocks/>
          </p:cNvSpPr>
          <p:nvPr/>
        </p:nvSpPr>
        <p:spPr>
          <a:xfrm>
            <a:off x="8941552" y="1014780"/>
            <a:ext cx="1694523" cy="766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>
                <a:solidFill>
                  <a:schemeClr val="bg1"/>
                </a:solidFill>
                <a:latin typeface="Arial Nova" panose="020B0504020202020204" pitchFamily="34" charset="0"/>
              </a:rPr>
              <a:t>Haus C</a:t>
            </a:r>
          </a:p>
          <a:p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endParaRPr lang="de-DE" sz="36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7E09FEC-EC92-2555-CD4E-F86AB223CC2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526" y="5079656"/>
            <a:ext cx="746086" cy="72818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F4F5FF0-8D92-D39E-4E45-EAA47C38EC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848" y="4108592"/>
            <a:ext cx="703205" cy="69572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79AFB86-3096-9C2C-F107-1F16F9B3130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017" y="4083038"/>
            <a:ext cx="746086" cy="72818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4CBC277-0A19-40C2-40D6-61F3A62113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357" y="3102684"/>
            <a:ext cx="703205" cy="69572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E0C1DBE9-4A23-567E-DEB4-9554CADEE45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526" y="3077130"/>
            <a:ext cx="746086" cy="72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98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30BC9-138A-4226-8EF3-3C69BB5B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39" y="308676"/>
            <a:ext cx="8740561" cy="530225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Die Schulleitung</a:t>
            </a:r>
            <a:endParaRPr lang="de-DE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13A5-184A-4E6E-82F0-5D7D8909A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6B99-7A48-4B8D-A491-3B4D371BC6C1}" type="slidenum">
              <a:rPr lang="de-DE" smtClean="0"/>
              <a:t>9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88F33A1-3618-447F-BFAB-D3E615D12ADD}"/>
              </a:ext>
            </a:extLst>
          </p:cNvPr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331" y="0"/>
            <a:ext cx="1125669" cy="10861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B7DB7465-1634-BF46-E14C-C3821266DB26}"/>
              </a:ext>
            </a:extLst>
          </p:cNvPr>
          <p:cNvSpPr/>
          <p:nvPr/>
        </p:nvSpPr>
        <p:spPr>
          <a:xfrm>
            <a:off x="348022" y="989012"/>
            <a:ext cx="2353614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938FFD87-8543-4015-A54F-6EA3CD2C0489}"/>
              </a:ext>
            </a:extLst>
          </p:cNvPr>
          <p:cNvSpPr txBox="1">
            <a:spLocks/>
          </p:cNvSpPr>
          <p:nvPr/>
        </p:nvSpPr>
        <p:spPr>
          <a:xfrm>
            <a:off x="405172" y="1219014"/>
            <a:ext cx="2157919" cy="489444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Dein Stundenplan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2600" b="1" dirty="0">
                <a:solidFill>
                  <a:schemeClr val="bg1"/>
                </a:solidFill>
                <a:latin typeface="Arial Nova" panose="020B0504020202020204" pitchFamily="34" charset="0"/>
              </a:rPr>
              <a:t>So findest Du Dich zurecht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Auf ein gutes Miteinander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Digital? Unbedingt!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Ermäßigung? Na klar!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Datenschutz? Darauf legen wir Wert!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600" dirty="0">
                <a:solidFill>
                  <a:schemeClr val="bg1"/>
                </a:solidFill>
                <a:latin typeface="Arial Nova" panose="020B0504020202020204" pitchFamily="34" charset="0"/>
              </a:rPr>
              <a:t>Infos von Dir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48710B0-1D9C-978A-1E8B-CD7C5190D52F}"/>
              </a:ext>
            </a:extLst>
          </p:cNvPr>
          <p:cNvSpPr/>
          <p:nvPr/>
        </p:nvSpPr>
        <p:spPr>
          <a:xfrm>
            <a:off x="3442856" y="989012"/>
            <a:ext cx="7384868" cy="53673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32DA86A-347B-AFBB-55D2-78F8B200A272}"/>
              </a:ext>
            </a:extLst>
          </p:cNvPr>
          <p:cNvSpPr txBox="1"/>
          <p:nvPr/>
        </p:nvSpPr>
        <p:spPr>
          <a:xfrm>
            <a:off x="3639430" y="5036060"/>
            <a:ext cx="981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Herr Wilke</a:t>
            </a: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Schulleiter</a:t>
            </a:r>
          </a:p>
        </p:txBody>
      </p:sp>
      <p:pic>
        <p:nvPicPr>
          <p:cNvPr id="10" name="Grafik 9" descr="Ein Bild, das Kleidung, Person, Menschliches Gesicht, Mann enthält.">
            <a:extLst>
              <a:ext uri="{FF2B5EF4-FFF2-40B4-BE49-F238E27FC236}">
                <a16:creationId xmlns:a16="http://schemas.microsoft.com/office/drawing/2014/main" id="{846586CA-3D4E-124B-AC89-3B3A4CD72D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2821" y="1178805"/>
            <a:ext cx="6844937" cy="387135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7D59A58-09B3-94D1-62F3-1724F3E5E0AF}"/>
              </a:ext>
            </a:extLst>
          </p:cNvPr>
          <p:cNvSpPr txBox="1"/>
          <p:nvPr/>
        </p:nvSpPr>
        <p:spPr>
          <a:xfrm>
            <a:off x="4546311" y="5651387"/>
            <a:ext cx="112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Frau Franzen</a:t>
            </a: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Abteilung I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E63F3EC-2CB0-4442-042A-AF5D04B6C8BF}"/>
              </a:ext>
            </a:extLst>
          </p:cNvPr>
          <p:cNvSpPr txBox="1"/>
          <p:nvPr/>
        </p:nvSpPr>
        <p:spPr>
          <a:xfrm>
            <a:off x="5559589" y="5076161"/>
            <a:ext cx="112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Frau Koppe</a:t>
            </a: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Abteilung II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012F026-0260-6E46-5BAC-DC38B05ED3B1}"/>
              </a:ext>
            </a:extLst>
          </p:cNvPr>
          <p:cNvSpPr txBox="1"/>
          <p:nvPr/>
        </p:nvSpPr>
        <p:spPr>
          <a:xfrm>
            <a:off x="6455156" y="5651387"/>
            <a:ext cx="118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Frau Fournier</a:t>
            </a: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Abteilung IV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FDC1A50-162D-67CD-0CA0-EE3E4980EF71}"/>
              </a:ext>
            </a:extLst>
          </p:cNvPr>
          <p:cNvSpPr txBox="1"/>
          <p:nvPr/>
        </p:nvSpPr>
        <p:spPr>
          <a:xfrm>
            <a:off x="7242328" y="5044614"/>
            <a:ext cx="144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Herr Hoffmann</a:t>
            </a:r>
          </a:p>
          <a:p>
            <a:pPr algn="ctr"/>
            <a:r>
              <a:rPr lang="de-DE" sz="1400" dirty="0" err="1">
                <a:solidFill>
                  <a:schemeClr val="bg1"/>
                </a:solidFill>
              </a:rPr>
              <a:t>Koor</a:t>
            </a:r>
            <a:r>
              <a:rPr lang="de-DE" sz="1400" dirty="0">
                <a:solidFill>
                  <a:schemeClr val="bg1"/>
                </a:solidFill>
              </a:rPr>
              <a:t>. Fachpraxis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29EB283-093D-787B-9369-8C28F8981389}"/>
              </a:ext>
            </a:extLst>
          </p:cNvPr>
          <p:cNvSpPr txBox="1"/>
          <p:nvPr/>
        </p:nvSpPr>
        <p:spPr>
          <a:xfrm>
            <a:off x="8356787" y="5651387"/>
            <a:ext cx="1264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Herr Schmidt</a:t>
            </a:r>
          </a:p>
          <a:p>
            <a:pPr algn="ctr"/>
            <a:r>
              <a:rPr lang="de-DE" sz="1400" dirty="0" err="1">
                <a:solidFill>
                  <a:schemeClr val="bg1"/>
                </a:solidFill>
              </a:rPr>
              <a:t>Stv</a:t>
            </a:r>
            <a:r>
              <a:rPr lang="de-DE" sz="1400" dirty="0">
                <a:solidFill>
                  <a:schemeClr val="bg1"/>
                </a:solidFill>
              </a:rPr>
              <a:t>. Schulleiter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3E46D5D-3E08-DB81-74EC-700865A278A8}"/>
              </a:ext>
            </a:extLst>
          </p:cNvPr>
          <p:cNvSpPr txBox="1"/>
          <p:nvPr/>
        </p:nvSpPr>
        <p:spPr>
          <a:xfrm>
            <a:off x="9331025" y="5032206"/>
            <a:ext cx="130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Herr Rothmann</a:t>
            </a: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Abteilung III</a:t>
            </a:r>
          </a:p>
        </p:txBody>
      </p:sp>
    </p:spTree>
    <p:extLst>
      <p:ext uri="{BB962C8B-B14F-4D97-AF65-F5344CB8AC3E}">
        <p14:creationId xmlns:p14="http://schemas.microsoft.com/office/powerpoint/2010/main" val="474811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2018</Words>
  <Application>Microsoft Office PowerPoint</Application>
  <PresentationFormat>Breitbild</PresentationFormat>
  <Paragraphs>793</Paragraphs>
  <Slides>41</Slides>
  <Notes>41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41</vt:i4>
      </vt:variant>
    </vt:vector>
  </HeadingPairs>
  <TitlesOfParts>
    <vt:vector size="52" baseType="lpstr">
      <vt:lpstr>Arial</vt:lpstr>
      <vt:lpstr>Arial Nova</vt:lpstr>
      <vt:lpstr>Calibri</vt:lpstr>
      <vt:lpstr>Calibri Light</vt:lpstr>
      <vt:lpstr>Courier New</vt:lpstr>
      <vt:lpstr>Times New Roman</vt:lpstr>
      <vt:lpstr>Office</vt:lpstr>
      <vt:lpstr>3_Benutzerdefiniertes Design</vt:lpstr>
      <vt:lpstr>2_Benutzerdefiniertes Design</vt:lpstr>
      <vt:lpstr>1_Benutzerdefiniertes Design</vt:lpstr>
      <vt:lpstr>Benutzerdefiniertes Design</vt:lpstr>
      <vt:lpstr>PowerPoint-Präsentation</vt:lpstr>
      <vt:lpstr>PowerPoint-Präsentation</vt:lpstr>
      <vt:lpstr>Dein Stundenplan</vt:lpstr>
      <vt:lpstr>So findest Du Dich zurecht</vt:lpstr>
      <vt:lpstr>Lerncasino im Erdgeschoss</vt:lpstr>
      <vt:lpstr>Lehrerzimmer, Bibliothek, Sekretariat &amp; Schulleitung im 1. OG</vt:lpstr>
      <vt:lpstr>Toiletten im Haus B</vt:lpstr>
      <vt:lpstr>Toiletten im Haus C</vt:lpstr>
      <vt:lpstr>Die Schulleitung</vt:lpstr>
      <vt:lpstr>Sekretariat und Hausmeister</vt:lpstr>
      <vt:lpstr>Team der Präsenzbibliothek</vt:lpstr>
      <vt:lpstr>Beratungsteam an der MWS</vt:lpstr>
      <vt:lpstr>Vertrauenslehrkräfte</vt:lpstr>
      <vt:lpstr>Vertretung der Schülerinnen und Schüler (SV) - bisher</vt:lpstr>
      <vt:lpstr>Auf ein gutes Miteinander</vt:lpstr>
      <vt:lpstr>Auf ein gutes Miteinander</vt:lpstr>
      <vt:lpstr>Digital? Unbedingt! – Homepage MWS</vt:lpstr>
      <vt:lpstr>Digital? Unbedingt! – Instagram</vt:lpstr>
      <vt:lpstr>Digital? Unbedingt! – Vertretungsplan &amp; WLAN</vt:lpstr>
      <vt:lpstr>Deine persönliche E-Mail-Adresse &amp; mehr</vt:lpstr>
      <vt:lpstr>Digital? Unbedingt! – Schulportal</vt:lpstr>
      <vt:lpstr>Ermäßigung? Na klar!</vt:lpstr>
      <vt:lpstr>Ermäßigung? Na klar!</vt:lpstr>
      <vt:lpstr>Datenschutz? Darauf legen wir Wert!</vt:lpstr>
      <vt:lpstr>Infos von Dir</vt:lpstr>
      <vt:lpstr>PowerPoint-Präsentation</vt:lpstr>
      <vt:lpstr>PowerPoint-Präsentation</vt:lpstr>
      <vt:lpstr>Digitales – Login</vt:lpstr>
      <vt:lpstr>Digitales – Login</vt:lpstr>
      <vt:lpstr>Digitales – Login</vt:lpstr>
      <vt:lpstr>Digitales – Iserv: Deine persönliche E-Mail-Adresse &amp; mehr</vt:lpstr>
      <vt:lpstr>Digitales – Iserv: Deine persönliche E-Mail-Adresse &amp; mehr</vt:lpstr>
      <vt:lpstr>Digitales – Schulportal</vt:lpstr>
      <vt:lpstr>Leistungsfeststellung</vt:lpstr>
      <vt:lpstr>Nachteilsausgleich</vt:lpstr>
      <vt:lpstr>Fachhochschulreife</vt:lpstr>
      <vt:lpstr>Mittlere Reife &amp; Hauptschulabschluss</vt:lpstr>
      <vt:lpstr>Zusatzqualifikationen</vt:lpstr>
      <vt:lpstr>PowerPoint-Präsentation</vt:lpstr>
      <vt:lpstr>Internationale Aktivitäten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Guido Gläser</cp:lastModifiedBy>
  <cp:revision>229</cp:revision>
  <dcterms:created xsi:type="dcterms:W3CDTF">2023-10-23T09:59:32Z</dcterms:created>
  <dcterms:modified xsi:type="dcterms:W3CDTF">2025-08-14T11:46:04Z</dcterms:modified>
</cp:coreProperties>
</file>